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27"/>
  </p:notesMasterIdLst>
  <p:sldIdLst>
    <p:sldId id="256" r:id="rId6"/>
    <p:sldId id="1508" r:id="rId7"/>
    <p:sldId id="1510" r:id="rId8"/>
    <p:sldId id="259" r:id="rId9"/>
    <p:sldId id="270" r:id="rId10"/>
    <p:sldId id="278" r:id="rId11"/>
    <p:sldId id="262" r:id="rId12"/>
    <p:sldId id="1507" r:id="rId13"/>
    <p:sldId id="258" r:id="rId14"/>
    <p:sldId id="1500" r:id="rId15"/>
    <p:sldId id="1501" r:id="rId16"/>
    <p:sldId id="1270" r:id="rId17"/>
    <p:sldId id="1504" r:id="rId18"/>
    <p:sldId id="1247" r:id="rId19"/>
    <p:sldId id="1248" r:id="rId20"/>
    <p:sldId id="284" r:id="rId21"/>
    <p:sldId id="1496" r:id="rId22"/>
    <p:sldId id="1581" r:id="rId23"/>
    <p:sldId id="273" r:id="rId24"/>
    <p:sldId id="1582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492F1-2F65-420C-9A2B-5B2C06DEBF9B}" v="1" dt="2022-08-11T07:47:2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8" autoAdjust="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12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75755-F2DD-4776-BBAD-9E2822D42BA9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A907-9FED-4805-833C-47A627BB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5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6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4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2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0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DF78-4AB2-452F-8487-2DD0C410B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063"/>
            <a:ext cx="3681991" cy="43769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B4944-6D57-4483-912C-09C0AE26FE5B}"/>
              </a:ext>
            </a:extLst>
          </p:cNvPr>
          <p:cNvCxnSpPr>
            <a:cxnSpLocks/>
          </p:cNvCxnSpPr>
          <p:nvPr userDrawn="1"/>
        </p:nvCxnSpPr>
        <p:spPr>
          <a:xfrm>
            <a:off x="6309000" y="3229200"/>
            <a:ext cx="5883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2E095E-39AC-47E3-8C3D-F2D32C087800}"/>
              </a:ext>
            </a:extLst>
          </p:cNvPr>
          <p:cNvSpPr/>
          <p:nvPr userDrawn="1"/>
        </p:nvSpPr>
        <p:spPr>
          <a:xfrm>
            <a:off x="63090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245132-FB98-4D1B-9072-5114FDB59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96" y="914400"/>
            <a:ext cx="6153925" cy="1456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ED281-75EF-4E6E-A410-A57C9ED61C82}"/>
              </a:ext>
            </a:extLst>
          </p:cNvPr>
          <p:cNvCxnSpPr>
            <a:cxnSpLocks/>
          </p:cNvCxnSpPr>
          <p:nvPr userDrawn="1"/>
        </p:nvCxnSpPr>
        <p:spPr>
          <a:xfrm>
            <a:off x="38088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44E3A-88D7-4A0F-842E-AD320896EA3F}"/>
              </a:ext>
            </a:extLst>
          </p:cNvPr>
          <p:cNvCxnSpPr>
            <a:cxnSpLocks/>
          </p:cNvCxnSpPr>
          <p:nvPr userDrawn="1"/>
        </p:nvCxnSpPr>
        <p:spPr>
          <a:xfrm>
            <a:off x="380880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CE8CD0E-9EE9-457A-A9F4-109E0EE46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3" y="4215602"/>
            <a:ext cx="2480867" cy="2627159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0C86D72-A22B-4340-8D6B-876B0D931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04" y="2916640"/>
            <a:ext cx="1509364" cy="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85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st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969433C-CDBB-464A-A505-416BBF6C5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993" y="4310083"/>
            <a:ext cx="2426007" cy="2547917"/>
          </a:xfrm>
          <a:prstGeom prst="rect">
            <a:avLst/>
          </a:prstGeom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88D4422-1CD1-4F9C-A0E2-F2E457905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34" y="3067613"/>
            <a:ext cx="1372432" cy="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63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infrastructur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91140C4-ED8F-4471-88AE-04D86A5F5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F41601D-5785-49BC-9587-FC179382D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34" y="3095762"/>
            <a:ext cx="2586879" cy="8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83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dential Commercial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B28341-D58C-4914-88A4-1A8DDA6A6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29" y="4310083"/>
            <a:ext cx="2474771" cy="2547917"/>
          </a:xfrm>
          <a:prstGeom prst="rect">
            <a:avLst/>
          </a:prstGeom>
        </p:spPr>
      </p:pic>
      <p:pic>
        <p:nvPicPr>
          <p:cNvPr id="15" name="Picture 1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4E7FDED-C596-4EC0-8C87-3F7A01FC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57" y="3045446"/>
            <a:ext cx="2622339" cy="1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24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Environmen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5C200C-BE31-4754-80CD-F5AFC887EC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99" y="4212331"/>
            <a:ext cx="2520701" cy="2645669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48F85FB-1360-4B9B-9F5F-11CD786D8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52" y="3119629"/>
            <a:ext cx="2438906" cy="14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85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ational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02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cosystem of 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341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745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gital twins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72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rmation value ch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5000" r="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221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stainable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901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erv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FC2DF8E9-6DAA-4B55-83D1-90FD9ECC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15" y="2737657"/>
            <a:ext cx="2637570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17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process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038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s-based vie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D5AE392-CAE8-452F-AA7A-279480C56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90" y="5763491"/>
            <a:ext cx="10058420" cy="70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403AD-31D6-480B-B366-6F0816B13C3C}"/>
              </a:ext>
            </a:extLst>
          </p:cNvPr>
          <p:cNvSpPr txBox="1"/>
          <p:nvPr userDrawn="1"/>
        </p:nvSpPr>
        <p:spPr>
          <a:xfrm>
            <a:off x="1061247" y="5216859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99.5%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5E37-3623-48BA-8FC2-2D3798E385E8}"/>
              </a:ext>
            </a:extLst>
          </p:cNvPr>
          <p:cNvSpPr txBox="1"/>
          <p:nvPr userDrawn="1"/>
        </p:nvSpPr>
        <p:spPr>
          <a:xfrm>
            <a:off x="9626127" y="5214091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32769154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ystem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EC94E-B220-42B3-AF87-663CD452548A}"/>
              </a:ext>
            </a:extLst>
          </p:cNvPr>
          <p:cNvSpPr txBox="1"/>
          <p:nvPr userDrawn="1"/>
        </p:nvSpPr>
        <p:spPr>
          <a:xfrm>
            <a:off x="4317614" y="1945177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Economic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488B4-00AD-43C7-8A75-B3379B05282D}"/>
              </a:ext>
            </a:extLst>
          </p:cNvPr>
          <p:cNvSpPr txBox="1"/>
          <p:nvPr userDrawn="1"/>
        </p:nvSpPr>
        <p:spPr>
          <a:xfrm>
            <a:off x="4317614" y="3455836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Social Infrastructure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26773-C553-4EB3-B82A-0628D19F260C}"/>
              </a:ext>
            </a:extLst>
          </p:cNvPr>
          <p:cNvSpPr txBox="1"/>
          <p:nvPr userDrawn="1"/>
        </p:nvSpPr>
        <p:spPr>
          <a:xfrm>
            <a:off x="4317614" y="4966495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Natural Infrastructure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4359D-CFCC-4C0A-84C8-F32FAFC25D66}"/>
              </a:ext>
            </a:extLst>
          </p:cNvPr>
          <p:cNvSpPr txBox="1"/>
          <p:nvPr userDrawn="1"/>
        </p:nvSpPr>
        <p:spPr>
          <a:xfrm>
            <a:off x="8019881" y="5012253"/>
            <a:ext cx="1991746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33792087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ilt enviro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506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15FE5-8858-4C05-AD0F-9E8273A9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09" y="2481063"/>
            <a:ext cx="3681991" cy="43769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9BF70A-B786-4F84-91D6-B204D9DFD7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32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38F70-0C38-43A6-BFA2-22E368316D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1D686F-B3A2-4711-86DD-DDF3DC34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6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FE704B-8BA3-4E4B-9799-164C95D7B38A}"/>
              </a:ext>
            </a:extLst>
          </p:cNvPr>
          <p:cNvCxnSpPr>
            <a:cxnSpLocks/>
          </p:cNvCxnSpPr>
          <p:nvPr userDrawn="1"/>
        </p:nvCxnSpPr>
        <p:spPr>
          <a:xfrm>
            <a:off x="1704600" y="3229200"/>
            <a:ext cx="6678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814B8-17FD-4A7C-936C-501F571528FA}"/>
              </a:ext>
            </a:extLst>
          </p:cNvPr>
          <p:cNvSpPr/>
          <p:nvPr userDrawn="1"/>
        </p:nvSpPr>
        <p:spPr>
          <a:xfrm>
            <a:off x="17046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FF6E6-14DC-49F0-BF7C-B924B509D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14400"/>
            <a:ext cx="6153925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24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800" y="0"/>
            <a:ext cx="6091200" cy="619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828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AA18-FFE6-459C-AF39-D19D17E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52D3-0C20-4D4A-883F-3CB0C91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4839-BDA5-410A-9D94-A36EEA79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4402-0ABE-46D7-A8DB-B8E016D6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037D-978C-4AD7-B128-533992CD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Gre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19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620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0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F94838-520D-45E4-8FBD-E8C5E29F0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664494"/>
            <a:ext cx="10830719" cy="5667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por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F61A1AD-B354-4544-AEA1-A778010E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42" y="3136670"/>
            <a:ext cx="1933856" cy="48755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7E7988F-AE9C-436C-988B-7F73D245A6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56" y="4204829"/>
            <a:ext cx="2511344" cy="26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05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ED39E8-7317-4A14-BE16-EA8B27F16C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72704E9-D6D1-4F89-87BC-C8BB71E33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12" y="3115570"/>
            <a:ext cx="1529875" cy="4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8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ecoms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B919A17-B772-4B87-8E73-042B309BA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60" y="4200364"/>
            <a:ext cx="2517440" cy="2657636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0E3568A-5C0F-47A9-A897-A24D7C7D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57" y="3064625"/>
            <a:ext cx="2035832" cy="5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8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54" r:id="rId27"/>
    <p:sldLayoutId id="2147483655" r:id="rId28"/>
    <p:sldLayoutId id="2147483658" r:id="rId2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igitaltwinhub.co.uk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E21DC-DA34-4E4C-92FD-918A18353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Data infrastructure </a:t>
            </a:r>
            <a:br>
              <a:rPr lang="en-GB" sz="2400" dirty="0"/>
            </a:br>
            <a:r>
              <a:rPr lang="en-GB" sz="2400" dirty="0"/>
              <a:t>to create the future we want</a:t>
            </a:r>
            <a:br>
              <a:rPr lang="en-GB" sz="2400" dirty="0"/>
            </a:br>
            <a:r>
              <a:rPr lang="en-GB" sz="2400" dirty="0"/>
              <a:t>Or</a:t>
            </a:r>
            <a:br>
              <a:rPr lang="en-GB" sz="2400" dirty="0"/>
            </a:br>
            <a:r>
              <a:rPr lang="en-GB" sz="2400" dirty="0"/>
              <a:t>How can we be better ancestors?</a:t>
            </a:r>
            <a:br>
              <a:rPr lang="en-GB" sz="2400" dirty="0"/>
            </a:b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37603-C3E6-4F97-A5F4-80C5CADD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00" y="5986061"/>
            <a:ext cx="1200813" cy="256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B34FB-B034-4441-BF55-16A67F19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19" y="5886980"/>
            <a:ext cx="810701" cy="451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0E682-4143-4BF0-A54C-63A971CD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519" y="5862599"/>
            <a:ext cx="883847" cy="499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AD4897-F6F1-441F-AC0D-639FF0F4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67" y="5966322"/>
            <a:ext cx="1084998" cy="323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9F412-22BB-46D6-A14C-35D67D2F0C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5E5E8EC4-AFB8-42BD-AC98-DFB7D115AF3C}"/>
              </a:ext>
            </a:extLst>
          </p:cNvPr>
          <p:cNvSpPr/>
          <p:nvPr/>
        </p:nvSpPr>
        <p:spPr>
          <a:xfrm rot="10800000">
            <a:off x="4397101" y="425925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432723" y="2249618"/>
            <a:ext cx="2677580" cy="26775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437183" y="2038134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72E84-A26E-456C-99A6-44A1F1CBD012}"/>
              </a:ext>
            </a:extLst>
          </p:cNvPr>
          <p:cNvSpPr txBox="1"/>
          <p:nvPr/>
        </p:nvSpPr>
        <p:spPr>
          <a:xfrm>
            <a:off x="9110303" y="4671339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Decisions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1AE95-036D-4AB1-89FB-B39D8AFD6D1B}"/>
              </a:ext>
            </a:extLst>
          </p:cNvPr>
          <p:cNvSpPr txBox="1"/>
          <p:nvPr/>
        </p:nvSpPr>
        <p:spPr>
          <a:xfrm>
            <a:off x="1621119" y="3325163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043C0-41AB-4EBC-A89B-F2C6C7C9A5EE}"/>
              </a:ext>
            </a:extLst>
          </p:cNvPr>
          <p:cNvSpPr txBox="1"/>
          <p:nvPr/>
        </p:nvSpPr>
        <p:spPr>
          <a:xfrm>
            <a:off x="9110303" y="2188922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Insights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135186" y="2257991"/>
            <a:ext cx="2677580" cy="26775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86941" y="4259251"/>
            <a:ext cx="2348787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52B51-A9AF-4732-896E-58FEC2C86600}"/>
              </a:ext>
            </a:extLst>
          </p:cNvPr>
          <p:cNvSpPr txBox="1"/>
          <p:nvPr/>
        </p:nvSpPr>
        <p:spPr>
          <a:xfrm>
            <a:off x="5757913" y="231647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B2C80-3EBE-460C-8387-BD1BD78490D7}"/>
              </a:ext>
            </a:extLst>
          </p:cNvPr>
          <p:cNvSpPr txBox="1"/>
          <p:nvPr/>
        </p:nvSpPr>
        <p:spPr>
          <a:xfrm>
            <a:off x="5171441" y="453135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221C8-ACB2-491D-9553-3F4429282928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628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5" grpId="0" animBg="1"/>
      <p:bldP spid="13" grpId="0"/>
      <p:bldP spid="14" grpId="0"/>
      <p:bldP spid="15" grpId="0"/>
      <p:bldP spid="9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135186" y="2400231"/>
            <a:ext cx="2677580" cy="26775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432723" y="2391858"/>
            <a:ext cx="2677580" cy="26775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437183" y="2180374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86941" y="440149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EC7A2-AA5D-4A6C-B90E-862CA40E5F41}"/>
              </a:ext>
            </a:extLst>
          </p:cNvPr>
          <p:cNvSpPr txBox="1"/>
          <p:nvPr/>
        </p:nvSpPr>
        <p:spPr>
          <a:xfrm>
            <a:off x="5757913" y="245871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71C3B-BF7A-45A4-A482-CB77CE726E97}"/>
              </a:ext>
            </a:extLst>
          </p:cNvPr>
          <p:cNvSpPr txBox="1"/>
          <p:nvPr/>
        </p:nvSpPr>
        <p:spPr>
          <a:xfrm>
            <a:off x="5171441" y="467359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953E3F-9FA6-4473-8850-6BDA1BB40544}"/>
              </a:ext>
            </a:extLst>
          </p:cNvPr>
          <p:cNvSpPr/>
          <p:nvPr/>
        </p:nvSpPr>
        <p:spPr>
          <a:xfrm>
            <a:off x="2277560" y="2391856"/>
            <a:ext cx="625400" cy="2677581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8C4A706-7494-436F-AA43-10FD17A8ECD1}"/>
              </a:ext>
            </a:extLst>
          </p:cNvPr>
          <p:cNvSpPr/>
          <p:nvPr/>
        </p:nvSpPr>
        <p:spPr>
          <a:xfrm rot="10800000">
            <a:off x="9398295" y="2386600"/>
            <a:ext cx="625400" cy="2677581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A7212-3691-4420-AB98-334DCFE54508}"/>
              </a:ext>
            </a:extLst>
          </p:cNvPr>
          <p:cNvSpPr txBox="1"/>
          <p:nvPr/>
        </p:nvSpPr>
        <p:spPr>
          <a:xfrm>
            <a:off x="485012" y="2321780"/>
            <a:ext cx="1916948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Assets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3"/>
                </a:solidFill>
                <a:latin typeface="Century Gothic" panose="020F0302020204030204"/>
              </a:rPr>
              <a:t>Processes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CFD3B-507B-4F0C-9C6E-AE42EAEFA9FD}"/>
              </a:ext>
            </a:extLst>
          </p:cNvPr>
          <p:cNvSpPr txBox="1"/>
          <p:nvPr/>
        </p:nvSpPr>
        <p:spPr>
          <a:xfrm>
            <a:off x="9739334" y="2358567"/>
            <a:ext cx="2442156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92D050"/>
                </a:solidFill>
                <a:latin typeface="Century Gothic" panose="020F0302020204030204"/>
              </a:rPr>
              <a:t>Models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Visualisation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E4392-AC61-44D4-9EB3-86F89FCBA0DD}"/>
              </a:ext>
            </a:extLst>
          </p:cNvPr>
          <p:cNvSpPr txBox="1"/>
          <p:nvPr/>
        </p:nvSpPr>
        <p:spPr>
          <a:xfrm>
            <a:off x="2113280" y="5294212"/>
            <a:ext cx="8154219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Driven by values: purpose, trust and 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F4F2F-4DDA-4FB0-B5F2-5D691A7FAD62}"/>
              </a:ext>
            </a:extLst>
          </p:cNvPr>
          <p:cNvSpPr txBox="1"/>
          <p:nvPr/>
        </p:nvSpPr>
        <p:spPr>
          <a:xfrm>
            <a:off x="2518978" y="1047332"/>
            <a:ext cx="7545321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Delivering value: “better decisions faster”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2C015-604F-4994-9BA4-2038211E94B6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38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/>
      <p:bldP spid="20" grpId="0"/>
      <p:bldP spid="2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9892-48A3-4F9D-A8FF-5C02630A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D1B93156-B0A8-4114-BC8C-C28DB13CD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31" y="1423966"/>
            <a:ext cx="6345229" cy="4064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15D90-387D-4A50-B2C9-4FA4F8D353A0}"/>
              </a:ext>
            </a:extLst>
          </p:cNvPr>
          <p:cNvSpPr txBox="1"/>
          <p:nvPr/>
        </p:nvSpPr>
        <p:spPr>
          <a:xfrm>
            <a:off x="3939815" y="2462869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Physical twin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A6AE0-3E1D-4382-9E32-17188B38F7A6}"/>
              </a:ext>
            </a:extLst>
          </p:cNvPr>
          <p:cNvSpPr txBox="1"/>
          <p:nvPr/>
        </p:nvSpPr>
        <p:spPr>
          <a:xfrm>
            <a:off x="5181973" y="5346114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00814-AE12-49E9-8EED-AEC4FF56576B}"/>
              </a:ext>
            </a:extLst>
          </p:cNvPr>
          <p:cNvSpPr txBox="1"/>
          <p:nvPr/>
        </p:nvSpPr>
        <p:spPr>
          <a:xfrm>
            <a:off x="8381105" y="2671518"/>
            <a:ext cx="256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Insights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6F297-EA7F-4C94-A958-7C7C9648BA33}"/>
              </a:ext>
            </a:extLst>
          </p:cNvPr>
          <p:cNvSpPr txBox="1"/>
          <p:nvPr/>
        </p:nvSpPr>
        <p:spPr>
          <a:xfrm>
            <a:off x="1399890" y="3287071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BC572-1015-4F80-94A6-D1CEC7FDA586}"/>
              </a:ext>
            </a:extLst>
          </p:cNvPr>
          <p:cNvSpPr txBox="1"/>
          <p:nvPr/>
        </p:nvSpPr>
        <p:spPr>
          <a:xfrm>
            <a:off x="5054302" y="1239017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89343-8119-4C28-8947-CF4E996A13FE}"/>
              </a:ext>
            </a:extLst>
          </p:cNvPr>
          <p:cNvSpPr txBox="1"/>
          <p:nvPr/>
        </p:nvSpPr>
        <p:spPr>
          <a:xfrm>
            <a:off x="6238528" y="3840572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Digital twin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F9047-61C5-4411-B2A3-735413C7006F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225334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535F-2D1E-D442-9326-61EC7AE7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digital twins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1632BC-BF69-5A41-BDC3-E9956680B7EE}"/>
              </a:ext>
            </a:extLst>
          </p:cNvPr>
          <p:cNvGrpSpPr/>
          <p:nvPr/>
        </p:nvGrpSpPr>
        <p:grpSpPr>
          <a:xfrm>
            <a:off x="5065203" y="793801"/>
            <a:ext cx="2908088" cy="3149600"/>
            <a:chOff x="5051063" y="804663"/>
            <a:chExt cx="3420016" cy="3149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EAA8A7-69E3-F74D-9BE0-2B6D894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1063" y="804663"/>
              <a:ext cx="3149600" cy="3149600"/>
            </a:xfrm>
            <a:prstGeom prst="rect">
              <a:avLst/>
            </a:prstGeom>
          </p:spPr>
        </p:pic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4E69E1E-53D2-9142-89FF-A419F44717E9}"/>
                </a:ext>
              </a:extLst>
            </p:cNvPr>
            <p:cNvSpPr/>
            <p:nvPr/>
          </p:nvSpPr>
          <p:spPr>
            <a:xfrm rot="7149129">
              <a:off x="8124519" y="951068"/>
              <a:ext cx="372231" cy="32088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7A4A-88A4-484F-8360-066CEEF11C09}"/>
              </a:ext>
            </a:extLst>
          </p:cNvPr>
          <p:cNvGrpSpPr/>
          <p:nvPr/>
        </p:nvGrpSpPr>
        <p:grpSpPr>
          <a:xfrm>
            <a:off x="7349536" y="2083053"/>
            <a:ext cx="2989735" cy="3228425"/>
            <a:chOff x="6930408" y="2083052"/>
            <a:chExt cx="3420851" cy="3228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E167DF-DAD3-1147-8D9B-3F0B87E3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7448">
              <a:off x="6930408" y="2083052"/>
              <a:ext cx="2981086" cy="3228425"/>
            </a:xfrm>
            <a:prstGeom prst="rect">
              <a:avLst/>
            </a:prstGeom>
          </p:spPr>
        </p:pic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9DB530-9DA6-4E4B-BDBD-19BCBED6A1F8}"/>
                </a:ext>
              </a:extLst>
            </p:cNvPr>
            <p:cNvSpPr/>
            <p:nvPr/>
          </p:nvSpPr>
          <p:spPr>
            <a:xfrm rot="615584">
              <a:off x="9933885" y="2729745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77A81F-FFAC-684D-A64E-A98CEC101230}"/>
              </a:ext>
            </a:extLst>
          </p:cNvPr>
          <p:cNvGrpSpPr/>
          <p:nvPr/>
        </p:nvGrpSpPr>
        <p:grpSpPr>
          <a:xfrm>
            <a:off x="5160773" y="3589074"/>
            <a:ext cx="1778535" cy="1399967"/>
            <a:chOff x="5041370" y="3465409"/>
            <a:chExt cx="1778534" cy="13999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BF6760-E33D-BB4A-9732-8CF4370D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60315">
              <a:off x="5041370" y="3465409"/>
              <a:ext cx="1716940" cy="1399967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992F6ACC-DA25-324C-817F-D5BA941ED72A}"/>
                </a:ext>
              </a:extLst>
            </p:cNvPr>
            <p:cNvSpPr/>
            <p:nvPr/>
          </p:nvSpPr>
          <p:spPr>
            <a:xfrm rot="7321123">
              <a:off x="6431315" y="4417271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0" name="Picture 49" descr="A picture containing toy&#10;&#10;Description automatically generated">
            <a:extLst>
              <a:ext uri="{FF2B5EF4-FFF2-40B4-BE49-F238E27FC236}">
                <a16:creationId xmlns:a16="http://schemas.microsoft.com/office/drawing/2014/main" id="{672E2370-6DAE-9943-91AB-15F8700418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35" y="2442638"/>
            <a:ext cx="4333877" cy="2776288"/>
          </a:xfrm>
          <a:prstGeom prst="rect">
            <a:avLst/>
          </a:prstGeom>
        </p:spPr>
      </p:pic>
      <p:pic>
        <p:nvPicPr>
          <p:cNvPr id="52" name="Picture 51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6A53C2C3-94F0-0F41-B7D9-DDF03CF8CD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747" y="699209"/>
            <a:ext cx="4180998" cy="2576259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9EC83406-C0D2-BB4D-AF15-9AF6C13437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82" y="4021251"/>
            <a:ext cx="4207021" cy="2411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8E054B-7AFF-4DE6-A194-B284227581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11628D9-8204-FF44-849C-16368E510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813" y="649409"/>
            <a:ext cx="3768073" cy="2677938"/>
          </a:xfrm>
          <a:prstGeom prst="rect">
            <a:avLst/>
          </a:prstGeom>
        </p:spPr>
      </p:pic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B06843E6-E118-5147-B064-8432877CD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97" y="3584634"/>
            <a:ext cx="3679205" cy="2577220"/>
          </a:xfrm>
          <a:prstGeom prst="rect">
            <a:avLst/>
          </a:prstGeom>
        </p:spPr>
      </p:pic>
      <p:pic>
        <p:nvPicPr>
          <p:cNvPr id="3" name="Picture 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4D1AA441-AEF2-4144-B5F6-C9E1605CA9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9" y="1827813"/>
            <a:ext cx="4353429" cy="290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7C2BB1-9829-2747-8339-439D9CF2700B}"/>
              </a:ext>
            </a:extLst>
          </p:cNvPr>
          <p:cNvGrpSpPr/>
          <p:nvPr/>
        </p:nvGrpSpPr>
        <p:grpSpPr>
          <a:xfrm>
            <a:off x="4843140" y="1007827"/>
            <a:ext cx="3045467" cy="2997201"/>
            <a:chOff x="4576765" y="1407876"/>
            <a:chExt cx="3311841" cy="29972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B36728-114F-234E-AE66-126CF06A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6B006D7-37C3-C245-AEC0-086CF5D7D53E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37AA0D-12BE-0648-AFA7-26E3F6A88D3E}"/>
              </a:ext>
            </a:extLst>
          </p:cNvPr>
          <p:cNvGrpSpPr/>
          <p:nvPr/>
        </p:nvGrpSpPr>
        <p:grpSpPr>
          <a:xfrm rot="589768">
            <a:off x="7738838" y="2567731"/>
            <a:ext cx="2667000" cy="1987511"/>
            <a:chOff x="7511272" y="2822974"/>
            <a:chExt cx="2667000" cy="19875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0A9B3E2-5127-DC43-A12F-6346F573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4AB5F1E-B134-954B-9944-74CE12ACA72F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9C82BF-01DF-A74A-935A-42D6CFD3A23B}"/>
              </a:ext>
            </a:extLst>
          </p:cNvPr>
          <p:cNvGrpSpPr/>
          <p:nvPr/>
        </p:nvGrpSpPr>
        <p:grpSpPr>
          <a:xfrm>
            <a:off x="4709243" y="3511731"/>
            <a:ext cx="2957400" cy="1203644"/>
            <a:chOff x="4425041" y="3854630"/>
            <a:chExt cx="3241601" cy="12036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036710-3910-1842-922C-24AAFF3B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EFD9F3DA-7DD4-E943-A65B-51D45107CB1F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AB009A-133B-49CA-8341-66FCBC691C3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918427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49396A-7632-DC46-9521-7520E4B5D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619" y="818106"/>
            <a:ext cx="3166991" cy="237524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02950BF-C938-E146-8452-66B0BDE86C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63" y="3687553"/>
            <a:ext cx="3274712" cy="23752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C0064-E11E-3E41-BFE4-70C7F6E9E3F1}"/>
              </a:ext>
            </a:extLst>
          </p:cNvPr>
          <p:cNvGrpSpPr/>
          <p:nvPr/>
        </p:nvGrpSpPr>
        <p:grpSpPr>
          <a:xfrm rot="21321613">
            <a:off x="4388459" y="1210647"/>
            <a:ext cx="3567125" cy="3145561"/>
            <a:chOff x="4576765" y="1407876"/>
            <a:chExt cx="3311841" cy="29972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ACE1A0-8221-B246-86F5-FEAB050E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5B9BED9-B15F-E448-AF21-6B1DFF8ED24F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2E2D5-BD50-2C4C-AEFD-59E74265158F}"/>
              </a:ext>
            </a:extLst>
          </p:cNvPr>
          <p:cNvGrpSpPr/>
          <p:nvPr/>
        </p:nvGrpSpPr>
        <p:grpSpPr>
          <a:xfrm rot="411810">
            <a:off x="7653864" y="2605181"/>
            <a:ext cx="2667000" cy="1987511"/>
            <a:chOff x="7511272" y="2822974"/>
            <a:chExt cx="2667000" cy="19875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7D0F08-88FD-B64C-980A-A90799FF4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A6E5A98-58EC-FB4C-B2B5-2872E24C4093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22CA05-DF61-BF47-B19B-79E2950CB8C4}"/>
              </a:ext>
            </a:extLst>
          </p:cNvPr>
          <p:cNvGrpSpPr/>
          <p:nvPr/>
        </p:nvGrpSpPr>
        <p:grpSpPr>
          <a:xfrm rot="21326038">
            <a:off x="4323614" y="3572856"/>
            <a:ext cx="3314823" cy="1552501"/>
            <a:chOff x="4425041" y="3854630"/>
            <a:chExt cx="3241601" cy="12036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18B0177-97AC-464B-9514-1B6855515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2899632C-38E0-8C43-B896-2C14C65CA654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911ABEF-1DD2-E74E-B82B-5DF7DADC2C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1" y="1794856"/>
            <a:ext cx="4222434" cy="3182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C582F6-0057-42E2-B469-752A7FEB5723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81263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08FA-5F2A-4A07-B3B0-0AC3B9F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pathway towards an Information Management Framework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26CC-0A73-42BD-A2D8-85E0F430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2388524"/>
            <a:ext cx="4336669" cy="3561426"/>
          </a:xfrm>
        </p:spPr>
        <p:txBody>
          <a:bodyPr/>
          <a:lstStyle/>
          <a:p>
            <a:pPr lvl="2"/>
            <a:r>
              <a:rPr lang="en-US" b="1" dirty="0"/>
              <a:t>Foundation Data Model </a:t>
            </a:r>
            <a:r>
              <a:rPr lang="en-US" dirty="0"/>
              <a:t>– a consistent, clear understanding of what constitutes the world of digital twins</a:t>
            </a:r>
          </a:p>
          <a:p>
            <a:pPr lvl="2"/>
            <a:r>
              <a:rPr lang="en-US" b="1" dirty="0"/>
              <a:t>Reference Data Library </a:t>
            </a:r>
            <a:r>
              <a:rPr lang="en-US" dirty="0"/>
              <a:t>– the particular set of classes and the properties we will want to use to describe our digital twins</a:t>
            </a:r>
          </a:p>
          <a:p>
            <a:pPr lvl="2"/>
            <a:r>
              <a:rPr lang="en-US" b="1" dirty="0"/>
              <a:t>Integration Architecture </a:t>
            </a:r>
            <a:r>
              <a:rPr lang="en-US" dirty="0"/>
              <a:t>– the protocols that will enable the managed sharing of data</a:t>
            </a:r>
            <a:endParaRPr lang="en-GB" dirty="0"/>
          </a:p>
        </p:txBody>
      </p:sp>
      <p:pic>
        <p:nvPicPr>
          <p:cNvPr id="8" name="Picture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EE9420A-BC04-4A27-A118-5C63841E5F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51" t="-13217" r="-35913" b="-8783"/>
          <a:stretch/>
        </p:blipFill>
        <p:spPr>
          <a:xfrm>
            <a:off x="6096000" y="0"/>
            <a:ext cx="6096000" cy="6197600"/>
          </a:xfrm>
          <a:effectLst>
            <a:outerShdw blurRad="241300" dist="381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8EC5A-023D-440F-9B69-FC6B7CC96CF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738094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EB3F-F603-43A5-A32C-C3709B10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by values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6A2A5-A3FE-466A-AEC9-119C6E3B9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08" y="1403894"/>
            <a:ext cx="2029625" cy="282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9D14E1-3A2B-4E10-BD95-F374722A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607" y="1403894"/>
            <a:ext cx="7959285" cy="4420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F4DE-6FED-4B27-BB7D-E3EE331124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3255266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DACA00-3A34-4E38-AD3E-2D927A5CCF7A}"/>
              </a:ext>
            </a:extLst>
          </p:cNvPr>
          <p:cNvSpPr>
            <a:spLocks noChangeAspect="1"/>
          </p:cNvSpPr>
          <p:nvPr/>
        </p:nvSpPr>
        <p:spPr>
          <a:xfrm>
            <a:off x="5450385" y="1561771"/>
            <a:ext cx="4320000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Technical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B232E-4CC5-43DA-B7B9-0C1037A24709}"/>
              </a:ext>
            </a:extLst>
          </p:cNvPr>
          <p:cNvSpPr>
            <a:spLocks noChangeAspect="1"/>
          </p:cNvSpPr>
          <p:nvPr/>
        </p:nvSpPr>
        <p:spPr>
          <a:xfrm>
            <a:off x="2288687" y="1561771"/>
            <a:ext cx="4320000" cy="4320000"/>
          </a:xfrm>
          <a:prstGeom prst="ellipse">
            <a:avLst/>
          </a:prstGeom>
          <a:solidFill>
            <a:srgbClr val="7030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00EC-A59D-4E5B-9C1E-3126BB7ABFE6}"/>
              </a:ext>
            </a:extLst>
          </p:cNvPr>
          <p:cNvSpPr txBox="1"/>
          <p:nvPr/>
        </p:nvSpPr>
        <p:spPr>
          <a:xfrm>
            <a:off x="-1100071" y="4867353"/>
            <a:ext cx="5125791" cy="4572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9683C271-2C54-4213-81EC-8573F38C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NDTp</a:t>
            </a:r>
            <a:r>
              <a:rPr lang="en-GB" dirty="0"/>
              <a:t> has to be a socio-technical change programme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47D95-CC41-47FC-B18D-6A5016731850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860620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A40F-EF6B-4E2E-AC2B-EE41ED0E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 National Digital Twin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77CC-A571-492E-9707-27B591ECD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b="1" dirty="0"/>
              <a:t>Benefits to society</a:t>
            </a:r>
            <a:r>
              <a:rPr lang="en-US" dirty="0"/>
              <a:t>: Improved stakeholder engagement. Better outcomes for the ultimate customers (the public – taxpayers/bill payers/fare payers/voters). Improved customer satisfaction and experience through higher-performing infrastructure and the services it provides.</a:t>
            </a:r>
          </a:p>
          <a:p>
            <a:pPr lvl="2"/>
            <a:r>
              <a:rPr lang="en-US" b="1" dirty="0"/>
              <a:t>Benefits to the economy</a:t>
            </a:r>
            <a:r>
              <a:rPr lang="en-US" dirty="0"/>
              <a:t>: Improved national productivity from higher-performing and resilient infrastructure operating as a system. Improved measurement of outcomes. Better outcomes per whole-life pound. Improved information security and thereby personnel, physical and cyber security.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C43A-F28D-48FC-8113-72AC10263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>
              <a:buFont typeface="+mj-lt"/>
              <a:buAutoNum type="arabicPeriod" startAt="3"/>
            </a:pPr>
            <a:r>
              <a:rPr lang="en-US" b="1" dirty="0"/>
              <a:t>Benefits to business</a:t>
            </a:r>
            <a:r>
              <a:rPr lang="en-US" dirty="0"/>
              <a:t>: New markets, new services, new business models, new entrants. Improved business efficiency from higher-performing infrastructure. Improved delivery efficiency, benefiting the whole construction value chain – investors, owners, asset managers, contractors, consultants, suppliers. Reduced uncertainty and better risk management.</a:t>
            </a:r>
          </a:p>
          <a:p>
            <a:pPr lvl="2">
              <a:buAutoNum type="arabicPeriod" startAt="3"/>
            </a:pPr>
            <a:r>
              <a:rPr lang="en-US" b="1" dirty="0"/>
              <a:t>Benefits to the environment</a:t>
            </a:r>
            <a:r>
              <a:rPr lang="en-US" dirty="0"/>
              <a:t>: Less disruption and waste. More reuse and greater resource efficiency – a key enabler of net zero and the circular economy in the built environment.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4C841-B399-40FA-B69F-020D9B149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Better decisions equal better outcomes for people and society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7DF80-A19D-41CB-BB9D-415487A5E9D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041356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289A7D-AD1C-419D-8D48-C077B972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515" y="502708"/>
            <a:ext cx="4219499" cy="56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4BC5A2-C99D-41F4-BAEC-361FA5177A67}"/>
              </a:ext>
            </a:extLst>
          </p:cNvPr>
          <p:cNvGraphicFramePr/>
          <p:nvPr/>
        </p:nvGraphicFramePr>
        <p:xfrm>
          <a:off x="7456362" y="429477"/>
          <a:ext cx="1965264" cy="97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ADC0C8-C472-4046-B877-24A756511619}"/>
              </a:ext>
            </a:extLst>
          </p:cNvPr>
          <p:cNvSpPr txBox="1"/>
          <p:nvPr/>
        </p:nvSpPr>
        <p:spPr>
          <a:xfrm>
            <a:off x="10669782" y="6475554"/>
            <a:ext cx="1357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© Tony Fish 2021</a:t>
            </a:r>
          </a:p>
        </p:txBody>
      </p:sp>
    </p:spTree>
    <p:extLst>
      <p:ext uri="{BB962C8B-B14F-4D97-AF65-F5344CB8AC3E}">
        <p14:creationId xmlns:p14="http://schemas.microsoft.com/office/powerpoint/2010/main" val="26476523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05" y="259871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225145" cy="68227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planet is ultimate system of systems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269897" y="956249"/>
            <a:ext cx="9813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 make Our Vision a reality,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only if we all play our part with energy, coordination and purpose, making use of the advanced array of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enablers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we now have at our disposal.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174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E6F-09CE-4EAE-B6F5-4BBE34D06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Build better connections:</a:t>
            </a:r>
            <a:br>
              <a:rPr lang="en-GB" dirty="0"/>
            </a:br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digitaltwinhub.co.uk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BEFAB-DEC1-4CF4-971B-59F067BFE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5984507"/>
            <a:ext cx="1200813" cy="25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D949F-7111-4589-BA36-FA47A2116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69" y="5886980"/>
            <a:ext cx="810701" cy="45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BA5BA-DEE4-432C-BEFF-F8EE1AD1D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69" y="5862599"/>
            <a:ext cx="883847" cy="4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AA54B-A718-4997-9CBD-BAEFC5C1D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017" y="5966322"/>
            <a:ext cx="1084998" cy="32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87B7B-4478-494A-ACE8-CEE38C432358}"/>
              </a:ext>
            </a:extLst>
          </p:cNvPr>
          <p:cNvSpPr txBox="1"/>
          <p:nvPr/>
        </p:nvSpPr>
        <p:spPr>
          <a:xfrm>
            <a:off x="323850" y="6632466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620194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52" y="244354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014973" y="1612546"/>
            <a:ext cx="8556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uilt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licit</a:t>
            </a:r>
            <a:r>
              <a:rPr lang="en-US" sz="24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urish</a:t>
            </a:r>
            <a:r>
              <a:rPr lang="en-US" sz="2400" spc="2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2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25366-0AE5-4684-8724-C9CAA0A87280}"/>
              </a:ext>
            </a:extLst>
          </p:cNvPr>
          <p:cNvSpPr txBox="1"/>
          <p:nvPr/>
        </p:nvSpPr>
        <p:spPr>
          <a:xfrm>
            <a:off x="1014973" y="4945823"/>
            <a:ext cx="796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en-US" sz="18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US" sz="1800" b="1" spc="-1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built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en-US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8CAAD-D5C8-4B8B-A962-6BA8697AA1B9}"/>
              </a:ext>
            </a:extLst>
          </p:cNvPr>
          <p:cNvSpPr txBox="1"/>
          <p:nvPr/>
        </p:nvSpPr>
        <p:spPr>
          <a:xfrm>
            <a:off x="1014973" y="4102443"/>
            <a:ext cx="76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built and natural environments are complex and interconnected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essential for our wellbeing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70EB9-0CC0-46C0-9C64-207E6B639EE7}"/>
              </a:ext>
            </a:extLst>
          </p:cNvPr>
          <p:cNvSpPr txBox="1"/>
          <p:nvPr/>
        </p:nvSpPr>
        <p:spPr>
          <a:xfrm>
            <a:off x="1014973" y="2898962"/>
            <a:ext cx="79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is only when we shift our focus from creating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environment to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enabled by it that people and nature can thrive together for the generations to come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515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9632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74682-3C08-4519-B77A-E06045D1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8" y="1675577"/>
            <a:ext cx="11544151" cy="42854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uilt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2400" spc="15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igno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atest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chall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spc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erdependen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15265" marR="4953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emic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1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hasise</a:t>
            </a:r>
            <a:r>
              <a:rPr lang="en-US" sz="2400" spc="-1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7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ities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ellbeing</a:t>
            </a:r>
            <a:r>
              <a:rPr lang="en-US" sz="2000" spc="-18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18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crucial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1455" lvl="4">
              <a:lnSpc>
                <a:spcPct val="11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2000" spc="-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Change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can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happen</a:t>
            </a:r>
            <a:r>
              <a:rPr lang="en-US" sz="2000" spc="-9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quickly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2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3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need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get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more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from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less</a:t>
            </a:r>
            <a:endParaRPr lang="en-GB" sz="20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566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0711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Choices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last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Engineering drawing&#10;&#10;Description automatically generated">
            <a:extLst>
              <a:ext uri="{FF2B5EF4-FFF2-40B4-BE49-F238E27FC236}">
                <a16:creationId xmlns:a16="http://schemas.microsoft.com/office/drawing/2014/main" id="{161ED724-4596-49AA-8B47-C649B164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42" y="1488922"/>
            <a:ext cx="7292654" cy="2907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DEDB5-EBF1-4734-8821-8578CFF8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281" y="4395990"/>
            <a:ext cx="8045544" cy="2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411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built environment as a system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18BBC-1CAF-4EEA-B225-CD92CCF34B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707400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236" y="506358"/>
            <a:ext cx="11833178" cy="674049"/>
          </a:xfrm>
        </p:spPr>
        <p:txBody>
          <a:bodyPr>
            <a:normAutofit/>
          </a:bodyPr>
          <a:lstStyle/>
          <a:p>
            <a:pPr marL="719455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esir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79BAAB3-E696-4F01-976F-A14AEA0F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10" y="1274619"/>
            <a:ext cx="10395961" cy="4832466"/>
          </a:xfrm>
        </p:spPr>
      </p:pic>
    </p:spTree>
    <p:extLst>
      <p:ext uri="{BB962C8B-B14F-4D97-AF65-F5344CB8AC3E}">
        <p14:creationId xmlns:p14="http://schemas.microsoft.com/office/powerpoint/2010/main" val="20026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BBF8-F30D-48FF-A7FC-2832D77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Cyber-physical </a:t>
            </a:r>
            <a:br>
              <a:rPr lang="en-GB" dirty="0"/>
            </a:br>
            <a:r>
              <a:rPr lang="en-GB" dirty="0"/>
              <a:t>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BB555-1AAC-4DF0-BCCA-87A535301579}"/>
              </a:ext>
            </a:extLst>
          </p:cNvPr>
          <p:cNvSpPr txBox="1"/>
          <p:nvPr/>
        </p:nvSpPr>
        <p:spPr>
          <a:xfrm>
            <a:off x="1590261" y="3220277"/>
            <a:ext cx="1230785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1500" b="1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80FCC-FE29-468E-A325-C0455BB339A5}"/>
              </a:ext>
            </a:extLst>
          </p:cNvPr>
          <p:cNvSpPr txBox="1"/>
          <p:nvPr/>
        </p:nvSpPr>
        <p:spPr>
          <a:xfrm>
            <a:off x="9370953" y="3220277"/>
            <a:ext cx="1363308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500" b="1" dirty="0"/>
              <a:t>Interventions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E71-2FC0-4B9F-B7F8-B159D03FAA55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988318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C1B7C0-B524-42D0-A282-A1B17B59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digital built Britain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B8D24-C931-4FBB-A3AA-C5C31A54B422}"/>
              </a:ext>
            </a:extLst>
          </p:cNvPr>
          <p:cNvSpPr txBox="1"/>
          <p:nvPr/>
        </p:nvSpPr>
        <p:spPr>
          <a:xfrm>
            <a:off x="511473" y="4906546"/>
            <a:ext cx="2515916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Design</a:t>
            </a:r>
          </a:p>
          <a:p>
            <a:pPr algn="ctr"/>
            <a:r>
              <a:rPr lang="en-US" sz="1100" dirty="0"/>
              <a:t>Use best practice, secure by default, information management and digital techniques to get data right from the start and design better-performing homes, buildings and infrastructure.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784D4-E100-4424-9600-020A5778DFB9}"/>
              </a:ext>
            </a:extLst>
          </p:cNvPr>
          <p:cNvSpPr txBox="1"/>
          <p:nvPr/>
        </p:nvSpPr>
        <p:spPr>
          <a:xfrm>
            <a:off x="3331348" y="4906546"/>
            <a:ext cx="2515916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Build</a:t>
            </a:r>
          </a:p>
          <a:p>
            <a:pPr algn="ctr"/>
            <a:r>
              <a:rPr lang="en-US" sz="1100" dirty="0"/>
              <a:t>Exploit new and emerging </a:t>
            </a:r>
          </a:p>
          <a:p>
            <a:pPr algn="ctr"/>
            <a:r>
              <a:rPr lang="en-US" sz="1100" dirty="0"/>
              <a:t>digital construction, information management, and manufacturing technologies to improve safety, quality and production during construction.</a:t>
            </a:r>
            <a:endParaRPr lang="en-GB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953F0-75BB-4746-A34C-82A1210CEE33}"/>
              </a:ext>
            </a:extLst>
          </p:cNvPr>
          <p:cNvSpPr txBox="1"/>
          <p:nvPr/>
        </p:nvSpPr>
        <p:spPr>
          <a:xfrm>
            <a:off x="6485949" y="4906546"/>
            <a:ext cx="1814718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Operate</a:t>
            </a:r>
          </a:p>
          <a:p>
            <a:pPr algn="ctr"/>
            <a:r>
              <a:rPr lang="en-US" sz="1100" dirty="0"/>
              <a:t>Use effective information management to transform the performance of the </a:t>
            </a:r>
            <a:br>
              <a:rPr lang="en-US" sz="1100" dirty="0"/>
            </a:br>
            <a:r>
              <a:rPr lang="en-US" sz="1100" dirty="0"/>
              <a:t>built environment and the services it delivers.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8E677-FC4E-461E-8317-285B0EB4BD40}"/>
              </a:ext>
            </a:extLst>
          </p:cNvPr>
          <p:cNvSpPr txBox="1"/>
          <p:nvPr/>
        </p:nvSpPr>
        <p:spPr>
          <a:xfrm>
            <a:off x="8655905" y="4906546"/>
            <a:ext cx="3212245" cy="1115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/>
              <a:t>Integrate</a:t>
            </a:r>
          </a:p>
          <a:p>
            <a:pPr algn="ctr"/>
            <a:r>
              <a:rPr lang="en-US" sz="1100" dirty="0"/>
              <a:t>Understand how the built environment can improve citizen’s quality of life and use that information </a:t>
            </a:r>
          </a:p>
          <a:p>
            <a:pPr algn="ctr"/>
            <a:r>
              <a:rPr lang="en-US" sz="1100" dirty="0"/>
              <a:t>to drive the design and build of our economic </a:t>
            </a:r>
            <a:br>
              <a:rPr lang="en-US" sz="1100" dirty="0"/>
            </a:br>
            <a:r>
              <a:rPr lang="en-US" sz="1100" dirty="0"/>
              <a:t>and social infrastructure and the operation an integration of the services they deliver.</a:t>
            </a:r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A0015-D435-46B4-80F1-5106C5270279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062315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Tp Slide Deck Template -Use This One (1)" id="{40C762CD-F3CB-4877-BE0C-E2924E03439C}" vid="{079C9248-306C-450C-9289-01CF25F52AB2}"/>
    </a:ext>
  </a:extLst>
</a:theme>
</file>

<file path=ppt/theme/theme2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AB32E5D-D934-42BE-829A-BA328264AF23}" vid="{625BE8E7-26F8-4531-B948-A667E29927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6C4C8B62A24E8FF6C1BEB6F9A092" ma:contentTypeVersion="" ma:contentTypeDescription="Create a new document." ma:contentTypeScope="" ma:versionID="dc1890082621a5153809030bc6b92479">
  <xsd:schema xmlns:xsd="http://www.w3.org/2001/XMLSchema" xmlns:xs="http://www.w3.org/2001/XMLSchema" xmlns:p="http://schemas.microsoft.com/office/2006/metadata/properties" xmlns:ns2="144bf080-214f-403b-a9fc-8e96467922da" xmlns:ns3="4802f5d8-eb31-4047-8075-bf0e2351b4f3" targetNamespace="http://schemas.microsoft.com/office/2006/metadata/properties" ma:root="true" ma:fieldsID="46d612c2249a9b9a3d588b45dfa4237c" ns2:_="" ns3:_="">
    <xsd:import namespace="144bf080-214f-403b-a9fc-8e96467922da"/>
    <xsd:import namespace="4802f5d8-eb31-4047-8075-bf0e2351b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bf080-214f-403b-a9fc-8e9646792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2f5d8-eb31-4047-8075-bf0e2351b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C9188-47C3-4291-B5BD-CBF5A6E6AC45}" ma:internalName="TaxCatchAll" ma:showField="CatchAllData" ma:web="{35e35c9c-636f-4744-a336-fb593c87f8f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02f5d8-eb31-4047-8075-bf0e2351b4f3">
      <UserInfo>
        <DisplayName/>
        <AccountId xsi:nil="true"/>
        <AccountType/>
      </UserInfo>
    </SharedWithUsers>
    <MediaLengthInSeconds xmlns="144bf080-214f-403b-a9fc-8e96467922da" xsi:nil="true"/>
    <lcf76f155ced4ddcb4097134ff3c332f xmlns="144bf080-214f-403b-a9fc-8e96467922da">
      <Terms xmlns="http://schemas.microsoft.com/office/infopath/2007/PartnerControls"/>
    </lcf76f155ced4ddcb4097134ff3c332f>
    <TaxCatchAll xmlns="4802f5d8-eb31-4047-8075-bf0e2351b4f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C5350-E1B9-479F-945E-F73DB6877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bf080-214f-403b-a9fc-8e96467922da"/>
    <ds:schemaRef ds:uri="4802f5d8-eb31-4047-8075-bf0e2351b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13C52-69E8-4313-A9F7-257CFA163B93}">
  <ds:schemaRefs>
    <ds:schemaRef ds:uri="http://purl.org/dc/elements/1.1/"/>
    <ds:schemaRef ds:uri="144bf080-214f-403b-a9fc-8e96467922da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4802f5d8-eb31-4047-8075-bf0e2351b4f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F98581-A354-4C2A-99BC-AEB349DF2C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1142</Words>
  <Application>Microsoft Office PowerPoint</Application>
  <PresentationFormat>Widescreen</PresentationFormat>
  <Paragraphs>109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Next LT Pro Light</vt:lpstr>
      <vt:lpstr>Calibri</vt:lpstr>
      <vt:lpstr>Century Gothic</vt:lpstr>
      <vt:lpstr>Trebuchet MS</vt:lpstr>
      <vt:lpstr>Trebuchet MS Regular</vt:lpstr>
      <vt:lpstr>NDTP PPT Theme</vt:lpstr>
      <vt:lpstr>NDTP PPT Theme</vt:lpstr>
      <vt:lpstr>Data infrastructure  to create the future we want Or How can we be better ancestors? </vt:lpstr>
      <vt:lpstr>PowerPoint Presentation</vt:lpstr>
      <vt:lpstr> The Vision</vt:lpstr>
      <vt:lpstr>Why now</vt:lpstr>
      <vt:lpstr>Why now - Choices in the built environment can last for generations</vt:lpstr>
      <vt:lpstr>The built environment as a system of systems</vt:lpstr>
      <vt:lpstr>Services - the connection between the outcomes we desire and the systems we use to achieve them </vt:lpstr>
      <vt:lpstr>Cyber-physical  system</vt:lpstr>
      <vt:lpstr>This is digital built Britain</vt:lpstr>
      <vt:lpstr>Digital twins</vt:lpstr>
      <vt:lpstr>Digital twins</vt:lpstr>
      <vt:lpstr>Digital twins</vt:lpstr>
      <vt:lpstr>Connected digital twins</vt:lpstr>
      <vt:lpstr>Ecosystem of connected digital twins</vt:lpstr>
      <vt:lpstr>Ecosystem of connected digital twins</vt:lpstr>
      <vt:lpstr>The pathway towards an Information Management Framework</vt:lpstr>
      <vt:lpstr>Driven by values</vt:lpstr>
      <vt:lpstr>A NDTp has to be a socio-technical change programme</vt:lpstr>
      <vt:lpstr>Benefits of a National Digital Twin</vt:lpstr>
      <vt:lpstr> The planet is ultimate system of systems</vt:lpstr>
      <vt:lpstr>Thank you  Build better connections: digitaltwinhub.co.uk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 infrastructure that will unleash the information economy</dc:title>
  <dc:creator>Tammy Au</dc:creator>
  <cp:lastModifiedBy>Tom Twitchett</cp:lastModifiedBy>
  <cp:revision>13</cp:revision>
  <dcterms:created xsi:type="dcterms:W3CDTF">2021-05-21T13:44:33Z</dcterms:created>
  <dcterms:modified xsi:type="dcterms:W3CDTF">2022-08-11T07:47:27Z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0x0101000B2B6C4C8B62A24E8FF6C1BEB6F9A092</vt:lpwstr>
  </property>
  <property fmtid="{D5CDD505-2E9C-101B-9397-08002B2CF9AE}" pid="3" name="SavedOnce">
    <vt:lpwstr>true</vt:lpwstr>
  </property>
  <property fmtid="{D5CDD505-2E9C-101B-9397-08002B2CF9AE}" pid="4" name="Order">
    <vt:lpwstr>1691600.00000000</vt:lpwstr>
  </property>
  <property fmtid="{D5CDD505-2E9C-101B-9397-08002B2CF9AE}" pid="5" name="xd_Signature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