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p:sldMasterIdLst>
    <p:sldMasterId id="2147483663" r:id="rId4"/>
  </p:sldMasterIdLst>
  <p:notesMasterIdLst>
    <p:notesMasterId r:id="rId24"/>
  </p:notesMasterIdLst>
  <p:sldIdLst>
    <p:sldId id="256" r:id="rId5"/>
    <p:sldId id="257" r:id="rId6"/>
    <p:sldId id="274" r:id="rId7"/>
    <p:sldId id="265" r:id="rId8"/>
    <p:sldId id="294" r:id="rId9"/>
    <p:sldId id="288" r:id="rId10"/>
    <p:sldId id="281" r:id="rId11"/>
    <p:sldId id="287" r:id="rId12"/>
    <p:sldId id="291" r:id="rId13"/>
    <p:sldId id="292" r:id="rId14"/>
    <p:sldId id="275" r:id="rId15"/>
    <p:sldId id="261" r:id="rId16"/>
    <p:sldId id="263" r:id="rId17"/>
    <p:sldId id="264" r:id="rId18"/>
    <p:sldId id="293" r:id="rId19"/>
    <p:sldId id="266" r:id="rId20"/>
    <p:sldId id="267" r:id="rId21"/>
    <p:sldId id="268" r:id="rId22"/>
    <p:sldId id="269" r:id="rId23"/>
  </p:sldIdLst>
  <p:sldSz cx="24384000" cy="13716000"/>
  <p:notesSz cx="6858000" cy="19335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Robasto" initials="AR" lastIdx="4" clrIdx="0">
    <p:extLst>
      <p:ext uri="{19B8F6BF-5375-455C-9EA6-DF929625EA0E}">
        <p15:presenceInfo xmlns:p15="http://schemas.microsoft.com/office/powerpoint/2012/main" userId="S::ar2014@cam.ac.uk::adcaecbc-08a0-4368-8e5e-34e04c408395" providerId="AD"/>
      </p:ext>
    </p:extLst>
  </p:cmAuthor>
  <p:cmAuthor id="2" name="Tammy Au" initials="TA" lastIdx="2" clrIdx="1">
    <p:extLst>
      <p:ext uri="{19B8F6BF-5375-455C-9EA6-DF929625EA0E}">
        <p15:presenceInfo xmlns:p15="http://schemas.microsoft.com/office/powerpoint/2012/main" userId="S::tca24@cam.ac.uk::10441f86-7e31-4fcd-88f4-f0f5d3689e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E5FB"/>
    <a:srgbClr val="6341DD"/>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90AA8-866B-EEC7-F689-BB55DC58ED64}" v="19" dt="2021-05-13T12:58:30.262"/>
    <p1510:client id="{35E299AD-658D-4D48-B541-2FC786994C9D}" vWet="4" dt="2021-05-14T07:13:58.691"/>
    <p1510:client id="{59AA7BC0-20E3-0604-D874-F2BA52895772}" v="19" dt="2020-10-05T08:46:09.434"/>
    <p1510:client id="{75EDE4FD-71D6-49A8-889C-2F61270D9EFE}" v="3" dt="2020-09-23T12:40:44.729"/>
    <p1510:client id="{8AA2E77B-68FF-41A6-860A-EDD6955D2721}" v="2" dt="2022-04-06T12:28:06.192"/>
    <p1510:client id="{C88D9571-45A6-1A57-A30E-154E19BFFC92}" v="1" dt="2021-05-14T07:13:58.03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0" d="100"/>
          <a:sy n="30" d="100"/>
        </p:scale>
        <p:origin x="884" y="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1143000" y="685800"/>
            <a:ext cx="4572000" cy="3429000"/>
          </a:xfrm>
          <a:prstGeom prst="rect">
            <a:avLst/>
          </a:prstGeom>
        </p:spPr>
        <p:txBody>
          <a:bodyPr/>
          <a:lstStyle/>
          <a:p>
            <a:endParaRPr/>
          </a:p>
        </p:txBody>
      </p:sp>
      <p:sp>
        <p:nvSpPr>
          <p:cNvPr id="150" name="Shape 15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979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2200">
                <a:effectLst/>
                <a:latin typeface="Helvetica Neue"/>
                <a:ea typeface="Helvetica Neue"/>
                <a:cs typeface="Helvetica Neue"/>
                <a:sym typeface="Helvetica Neue"/>
              </a:rPr>
              <a:t>– Finally, we’ve created the DT Hub, which is what we’re going to focus on in this presentation…</a:t>
            </a:r>
          </a:p>
          <a:p>
            <a:pPr marL="0" marR="0" lvl="0" indent="0" defTabSz="457200" eaLnBrk="1" fontAlgn="auto" latinLnBrk="0" hangingPunct="1">
              <a:lnSpc>
                <a:spcPct val="117999"/>
              </a:lnSpc>
              <a:spcBef>
                <a:spcPts val="0"/>
              </a:spcBef>
              <a:spcAft>
                <a:spcPts val="0"/>
              </a:spcAft>
              <a:buClrTx/>
              <a:buSzTx/>
              <a:buFontTx/>
              <a:buNone/>
              <a:tabLst/>
              <a:defRPr/>
            </a:pPr>
            <a:endParaRPr lang="en-GB" sz="220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054199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In order for this </a:t>
            </a:r>
            <a:r>
              <a:rPr lang="en-US" err="1"/>
              <a:t>programme</a:t>
            </a:r>
            <a:r>
              <a:rPr lang="en-US"/>
              <a:t> to be a success, we need to introduce as many organisations as possible that currently sit outside the immediate built environment infrastructure, yet influence it still, to ensure we gain the most value. </a:t>
            </a:r>
          </a:p>
          <a:p>
            <a:endParaRPr lang="en-US"/>
          </a:p>
          <a:p>
            <a:r>
              <a:rPr lang="en-US"/>
              <a:t>Bringing these organisations together, to collaborate and cooperate with each other, and with the existing economic, social and environmental factors is the objective and the ambition of the DT Hub. </a:t>
            </a:r>
          </a:p>
          <a:p>
            <a:endParaRPr lang="en-US"/>
          </a:p>
          <a:p>
            <a:endParaRPr lang="en-US"/>
          </a:p>
        </p:txBody>
      </p:sp>
    </p:spTree>
    <p:extLst>
      <p:ext uri="{BB962C8B-B14F-4D97-AF65-F5344CB8AC3E}">
        <p14:creationId xmlns:p14="http://schemas.microsoft.com/office/powerpoint/2010/main" val="3657565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en-US"/>
              <a:t>– The DT Hub is </a:t>
            </a:r>
            <a:r>
              <a:rPr lang="en-GB" sz="2400" b="0"/>
              <a:t>a web-enabled community platform created for those who own, or are developing digital twins and wish to learn more, or participate in the</a:t>
            </a:r>
          </a:p>
          <a:p>
            <a:pPr>
              <a:lnSpc>
                <a:spcPct val="150000"/>
              </a:lnSpc>
            </a:pPr>
            <a:r>
              <a:rPr lang="en-GB" sz="2400" b="0"/>
              <a:t>National Digital Twin programme.</a:t>
            </a:r>
          </a:p>
          <a:p>
            <a:r>
              <a:rPr lang="en-GB" sz="2400" b="0"/>
              <a:t>– It’s been designed to</a:t>
            </a:r>
            <a:r>
              <a:rPr lang="en-GB" sz="2200" b="0">
                <a:effectLst/>
                <a:latin typeface="Helvetica Neue"/>
                <a:ea typeface="Helvetica Neue"/>
                <a:cs typeface="Helvetica Neue"/>
                <a:sym typeface="Helvetica Neue"/>
              </a:rPr>
              <a:t> </a:t>
            </a:r>
            <a:r>
              <a:rPr lang="en-GB" sz="2200">
                <a:effectLst/>
                <a:latin typeface="Helvetica Neue"/>
                <a:ea typeface="Helvetica Neue"/>
                <a:cs typeface="Helvetica Neue"/>
                <a:sym typeface="Helvetica Neue"/>
              </a:rPr>
              <a:t>enable digital twin owners/developers and information management experts to collaborate and share knowledge.</a:t>
            </a:r>
          </a:p>
          <a:p>
            <a:r>
              <a:rPr lang="en-GB" sz="2200">
                <a:effectLst/>
                <a:latin typeface="Helvetica Neue"/>
                <a:ea typeface="Helvetica Neue"/>
                <a:cs typeface="Helvetica Neue"/>
                <a:sym typeface="Helvetica Neue"/>
              </a:rPr>
              <a:t>– A network created for the purposes of learning and sharing knowledge that will inform/build the Information Management Framework</a:t>
            </a:r>
          </a:p>
          <a:p>
            <a:pPr marL="0" marR="0" lvl="0" indent="0" defTabSz="457200" eaLnBrk="1" fontAlgn="auto" latinLnBrk="0" hangingPunct="1">
              <a:lnSpc>
                <a:spcPct val="117999"/>
              </a:lnSpc>
              <a:spcBef>
                <a:spcPts val="0"/>
              </a:spcBef>
              <a:spcAft>
                <a:spcPts val="0"/>
              </a:spcAft>
              <a:buClrTx/>
              <a:buSzTx/>
              <a:buFontTx/>
              <a:buNone/>
              <a:tabLst/>
              <a:defRPr/>
            </a:pPr>
            <a:r>
              <a:rPr lang="en-US"/>
              <a:t>– Principally the role of the DT Hub is </a:t>
            </a:r>
            <a:r>
              <a:rPr lang="en-GB"/>
              <a:t>to guide the community to resolve challenges, and to foster innovation. </a:t>
            </a:r>
          </a:p>
          <a:p>
            <a:endParaRPr lang="en-GB" sz="2200">
              <a:effectLst/>
              <a:latin typeface="Helvetica Neue"/>
              <a:ea typeface="Helvetica Neue"/>
              <a:cs typeface="Helvetica Neue"/>
              <a:sym typeface="Helvetica Neue"/>
            </a:endParaRPr>
          </a:p>
          <a:p>
            <a:endParaRPr lang="en-GB" sz="2200">
              <a:effectLst/>
              <a:latin typeface="Helvetica Neue"/>
              <a:ea typeface="Helvetica Neue"/>
              <a:cs typeface="Helvetica Neue"/>
              <a:sym typeface="Helvetica Neue"/>
            </a:endParaRPr>
          </a:p>
          <a:p>
            <a:endParaRPr lang="en-GB" sz="2200">
              <a:effectLst/>
              <a:latin typeface="Helvetica Neue"/>
              <a:ea typeface="Helvetica Neue"/>
              <a:cs typeface="Helvetica Neue"/>
              <a:sym typeface="Helvetica Neue"/>
            </a:endParaRPr>
          </a:p>
          <a:p>
            <a:endParaRPr lang="en-GB" sz="2200">
              <a:effectLst/>
              <a:latin typeface="Helvetica Neue"/>
              <a:ea typeface="Helvetica Neue"/>
              <a:cs typeface="Helvetica Neue"/>
              <a:sym typeface="Helvetica Neue"/>
            </a:endParaRPr>
          </a:p>
          <a:p>
            <a:pPr>
              <a:lnSpc>
                <a:spcPct val="150000"/>
              </a:lnSpc>
            </a:pPr>
            <a:endParaRPr lang="en-US"/>
          </a:p>
        </p:txBody>
      </p:sp>
    </p:spTree>
    <p:extLst>
      <p:ext uri="{BB962C8B-B14F-4D97-AF65-F5344CB8AC3E}">
        <p14:creationId xmlns:p14="http://schemas.microsoft.com/office/powerpoint/2010/main" val="106818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2200">
                <a:effectLst/>
                <a:latin typeface="Helvetica Neue"/>
                <a:ea typeface="Helvetica Neue"/>
                <a:cs typeface="Helvetica Neue"/>
                <a:sym typeface="Helvetica Neue"/>
              </a:rPr>
              <a:t>COLLABORATE – Encourage collective learning and sharing experiences on digital twins</a:t>
            </a:r>
          </a:p>
          <a:p>
            <a:pPr marL="342900" indent="-342900">
              <a:buFont typeface="Arial" panose="020B0604020202020204" pitchFamily="34" charset="0"/>
              <a:buChar char="•"/>
            </a:pPr>
            <a:r>
              <a:rPr lang="en-GB" sz="2200">
                <a:effectLst/>
                <a:latin typeface="Helvetica Neue"/>
                <a:ea typeface="Helvetica Neue"/>
                <a:cs typeface="Helvetica Neue"/>
                <a:sym typeface="Helvetica Neue"/>
              </a:rPr>
              <a:t>INNOVATE – Encourage and enable the development of expertise and the advancement of digital twin usage</a:t>
            </a:r>
          </a:p>
          <a:p>
            <a:pPr marL="342900" indent="-342900">
              <a:buFont typeface="Arial" panose="020B0604020202020204" pitchFamily="34" charset="0"/>
              <a:buChar char="•"/>
            </a:pPr>
            <a:r>
              <a:rPr lang="en-GB" sz="2200">
                <a:effectLst/>
                <a:latin typeface="Helvetica Neue"/>
                <a:ea typeface="Helvetica Neue"/>
                <a:cs typeface="Helvetica Neue"/>
                <a:sym typeface="Helvetica Neue"/>
              </a:rPr>
              <a:t>GUIDE Steer the development of best practice and offer guidance on data sharing and digital twins</a:t>
            </a:r>
          </a:p>
          <a:p>
            <a:pPr marL="342900" indent="-342900">
              <a:buFont typeface="Arial" panose="020B0604020202020204" pitchFamily="34" charset="0"/>
              <a:buChar char="•"/>
            </a:pPr>
            <a:r>
              <a:rPr lang="en-GB" sz="2200">
                <a:effectLst/>
                <a:latin typeface="Helvetica Neue"/>
                <a:ea typeface="Helvetica Neue"/>
                <a:cs typeface="Helvetica Neue"/>
                <a:sym typeface="Helvetica Neue"/>
              </a:rPr>
              <a:t>CHAMPION – To highlight and promote the benefits of digital twins and present case studies</a:t>
            </a:r>
          </a:p>
          <a:p>
            <a:pPr marL="342900" indent="-342900">
              <a:buFont typeface="Arial" panose="020B0604020202020204" pitchFamily="34" charset="0"/>
              <a:buChar char="•"/>
            </a:pPr>
            <a:r>
              <a:rPr lang="en-GB" sz="2200">
                <a:effectLst/>
                <a:latin typeface="Helvetica Neue"/>
                <a:ea typeface="Helvetica Neue"/>
                <a:cs typeface="Helvetica Neue"/>
                <a:sym typeface="Helvetica Neue"/>
              </a:rPr>
              <a:t>NETWORK – Provide a register of digital twins and connect those involved in the field</a:t>
            </a:r>
          </a:p>
          <a:p>
            <a:pPr marL="342900" indent="-342900">
              <a:buFont typeface="Arial" panose="020B0604020202020204" pitchFamily="34" charset="0"/>
              <a:buChar char="•"/>
            </a:pPr>
            <a:r>
              <a:rPr lang="en-GB" sz="2200">
                <a:effectLst/>
                <a:latin typeface="Helvetica Neue"/>
                <a:ea typeface="Helvetica Neue"/>
                <a:cs typeface="Helvetica Neue"/>
                <a:sym typeface="Helvetica Neue"/>
              </a:rPr>
              <a:t>SUPPORT – Provide support and guidance on the adoption of the </a:t>
            </a:r>
            <a:r>
              <a:rPr lang="en-GB" sz="2200" u="sng">
                <a:effectLst/>
                <a:latin typeface="Helvetica Neue"/>
                <a:ea typeface="Helvetica Neue"/>
                <a:cs typeface="Helvetica Neue"/>
                <a:sym typeface="Helvetica Neue"/>
              </a:rPr>
              <a:t>Gemini Principles </a:t>
            </a:r>
            <a:r>
              <a:rPr lang="en-GB" sz="2200">
                <a:effectLst/>
                <a:latin typeface="Helvetica Neue"/>
                <a:ea typeface="Helvetica Neue"/>
                <a:cs typeface="Helvetica Neue"/>
                <a:sym typeface="Helvetica Neue"/>
              </a:rPr>
              <a:t>and </a:t>
            </a:r>
            <a:r>
              <a:rPr lang="en-GB" sz="2200" u="sng">
                <a:effectLst/>
                <a:latin typeface="Helvetica Neue"/>
                <a:ea typeface="Helvetica Neue"/>
                <a:cs typeface="Helvetica Neue"/>
                <a:sym typeface="Helvetica Neue"/>
              </a:rPr>
              <a:t>Information Management Framework</a:t>
            </a:r>
          </a:p>
          <a:p>
            <a:pPr marL="342900" indent="-342900">
              <a:buFont typeface="Arial" panose="020B0604020202020204" pitchFamily="34" charset="0"/>
              <a:buChar char="•"/>
            </a:pPr>
            <a:r>
              <a:rPr lang="en-GB" sz="2200">
                <a:effectLst/>
                <a:latin typeface="Helvetica Neue"/>
                <a:ea typeface="Helvetica Neue"/>
                <a:cs typeface="Helvetica Neue"/>
                <a:sym typeface="Helvetica Neue"/>
              </a:rPr>
              <a:t>And finally, to EMPOWER – Use the connected data insight of the National Digital Twin to empower smarter decision making for generations to come</a:t>
            </a:r>
          </a:p>
          <a:p>
            <a:endParaRPr lang="en-US"/>
          </a:p>
        </p:txBody>
      </p:sp>
    </p:spTree>
    <p:extLst>
      <p:ext uri="{BB962C8B-B14F-4D97-AF65-F5344CB8AC3E}">
        <p14:creationId xmlns:p14="http://schemas.microsoft.com/office/powerpoint/2010/main" val="903459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a:t>– The DT Hub is here to </a:t>
            </a:r>
            <a:r>
              <a:rPr lang="en-GB"/>
              <a:t>take the community on a journey </a:t>
            </a:r>
            <a:endParaRPr lang="en-US"/>
          </a:p>
          <a:p>
            <a:pPr marL="0" marR="0" lvl="0" indent="0" defTabSz="457200" eaLnBrk="1" fontAlgn="auto" latinLnBrk="0" hangingPunct="1">
              <a:lnSpc>
                <a:spcPct val="117999"/>
              </a:lnSpc>
              <a:spcBef>
                <a:spcPts val="0"/>
              </a:spcBef>
              <a:spcAft>
                <a:spcPts val="0"/>
              </a:spcAft>
              <a:buClrTx/>
              <a:buSzTx/>
              <a:buFontTx/>
              <a:buNone/>
              <a:tabLst/>
              <a:defRPr/>
            </a:pPr>
            <a:r>
              <a:rPr lang="en-US"/>
              <a:t>– It’s a long journey we’ve embarked upon and one that will take time and effort to both navigate and travel. </a:t>
            </a:r>
          </a:p>
          <a:p>
            <a:pPr marL="0" marR="0" lvl="0" indent="0" defTabSz="457200" eaLnBrk="1" fontAlgn="auto" latinLnBrk="0" hangingPunct="1">
              <a:lnSpc>
                <a:spcPct val="117999"/>
              </a:lnSpc>
              <a:spcBef>
                <a:spcPts val="0"/>
              </a:spcBef>
              <a:spcAft>
                <a:spcPts val="0"/>
              </a:spcAft>
              <a:buClrTx/>
              <a:buSzTx/>
              <a:buFontTx/>
              <a:buNone/>
              <a:tabLst/>
              <a:defRPr/>
            </a:pPr>
            <a:r>
              <a:rPr lang="en-US"/>
              <a:t>– To enable us to bring everyone along with us, we need to focus on key milestones along the way as opposed to only seeing the ‘glittering unicorn’ at the end of the road, which in this instance is a National Digital Twin that delivers a more efficient, cost-effective and sustainable national infrastructure. Not a mutated horse! </a:t>
            </a:r>
          </a:p>
          <a:p>
            <a:endParaRPr lang="en-US"/>
          </a:p>
        </p:txBody>
      </p:sp>
    </p:spTree>
    <p:extLst>
      <p:ext uri="{BB962C8B-B14F-4D97-AF65-F5344CB8AC3E}">
        <p14:creationId xmlns:p14="http://schemas.microsoft.com/office/powerpoint/2010/main" val="1992021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200">
                <a:effectLst/>
                <a:latin typeface="Helvetica Neue"/>
                <a:ea typeface="Helvetica Neue"/>
                <a:cs typeface="Helvetica Neue"/>
                <a:sym typeface="Helvetica Neue"/>
              </a:rPr>
              <a:t>– The strength and success of the DT Hub will depend entirely upon the contribution of those involved in it. The Hub welcomes and encourages the knowledge, ideas and experiences of those within the sector who are driven by shared values, innovation and curiosity.</a:t>
            </a:r>
          </a:p>
          <a:p>
            <a:r>
              <a:rPr lang="en-GB" sz="2200">
                <a:effectLst/>
                <a:latin typeface="Helvetica Neue"/>
                <a:ea typeface="Helvetica Neue"/>
                <a:cs typeface="Helvetica Neue"/>
                <a:sym typeface="Helvetica Neue"/>
              </a:rPr>
              <a:t>– The more diverse voices we have contribute and collaborate from across the sector the more resources for insight, ideas, case</a:t>
            </a:r>
          </a:p>
          <a:p>
            <a:r>
              <a:rPr lang="en-GB" sz="2200">
                <a:effectLst/>
                <a:latin typeface="Helvetica Neue"/>
                <a:ea typeface="Helvetica Neue"/>
                <a:cs typeface="Helvetica Neue"/>
                <a:sym typeface="Helvetica Neue"/>
              </a:rPr>
              <a:t>studies and informed discussions there will be.</a:t>
            </a:r>
          </a:p>
          <a:p>
            <a:r>
              <a:rPr lang="en-GB" sz="2200">
                <a:effectLst/>
                <a:latin typeface="Helvetica Neue"/>
                <a:ea typeface="Helvetica Neue"/>
                <a:cs typeface="Helvetica Neue"/>
                <a:sym typeface="Helvetica Neue"/>
              </a:rPr>
              <a:t>– Given the range of services within the built environment the more experts, users and developers we can involve the richer the ideas pool for how best to utilise and adapt digital twins to the evolving industry and gain the greatest potential from them.</a:t>
            </a:r>
            <a:endParaRPr lang="en-US"/>
          </a:p>
        </p:txBody>
      </p:sp>
    </p:spTree>
    <p:extLst>
      <p:ext uri="{BB962C8B-B14F-4D97-AF65-F5344CB8AC3E}">
        <p14:creationId xmlns:p14="http://schemas.microsoft.com/office/powerpoint/2010/main" val="216193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 The DT Hub is </a:t>
            </a:r>
            <a:r>
              <a:rPr lang="en-GB" sz="2200">
                <a:effectLst/>
                <a:latin typeface="Helvetica Neue"/>
                <a:ea typeface="Helvetica Neue"/>
                <a:cs typeface="Helvetica Neue"/>
                <a:sym typeface="Helvetica Neue"/>
              </a:rPr>
              <a:t>a space for members to collaborate that provides support and guidance for developing digital twins that are integrable with the NDT, therefore it is an ideal space for anyone looking to explore the potential of digital twin technology and share their ideas and experiences.</a:t>
            </a:r>
          </a:p>
          <a:p>
            <a:r>
              <a:rPr lang="en-GB" sz="2200">
                <a:effectLst/>
                <a:latin typeface="Helvetica Neue"/>
                <a:ea typeface="Helvetica Neue"/>
                <a:cs typeface="Helvetica Neue"/>
                <a:sym typeface="Helvetica Neue"/>
              </a:rPr>
              <a:t>– This is most relevant for those who own, or are involved in the development of digital twins, within the UK along with national policy makers and academics involved in the study of information management.</a:t>
            </a:r>
          </a:p>
          <a:p>
            <a:endParaRPr lang="en-US"/>
          </a:p>
        </p:txBody>
      </p:sp>
    </p:spTree>
    <p:extLst>
      <p:ext uri="{BB962C8B-B14F-4D97-AF65-F5344CB8AC3E}">
        <p14:creationId xmlns:p14="http://schemas.microsoft.com/office/powerpoint/2010/main" val="1119014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 The DT Hub officially launched at the end of March 2020, and before that time it had already generated a great level of interest. </a:t>
            </a:r>
          </a:p>
          <a:p>
            <a:r>
              <a:rPr lang="en-US"/>
              <a:t>– 450+  organisations had already signed up – They have contributed a great deal of value to the </a:t>
            </a:r>
            <a:r>
              <a:rPr lang="en-US" err="1"/>
              <a:t>programme</a:t>
            </a:r>
            <a:r>
              <a:rPr lang="en-US"/>
              <a:t> to date helping to establish the Gemini Principles and the foundations of the IMF. </a:t>
            </a:r>
          </a:p>
          <a:p>
            <a:r>
              <a:rPr lang="en-US"/>
              <a:t>– What we need now is to welcome the second wave of members on board. This group of progressors will help to create real momentum for the </a:t>
            </a:r>
            <a:r>
              <a:rPr lang="en-US" err="1"/>
              <a:t>programme</a:t>
            </a:r>
            <a:r>
              <a:rPr lang="en-US"/>
              <a:t> by providing further insight and experience and opinions to enrich the community. </a:t>
            </a:r>
          </a:p>
        </p:txBody>
      </p:sp>
    </p:spTree>
    <p:extLst>
      <p:ext uri="{BB962C8B-B14F-4D97-AF65-F5344CB8AC3E}">
        <p14:creationId xmlns:p14="http://schemas.microsoft.com/office/powerpoint/2010/main" val="2927211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 There are many benefits we can identify to becoming a member of the DT Hub, some of which include:</a:t>
            </a:r>
          </a:p>
          <a:p>
            <a:endParaRPr lang="en-US"/>
          </a:p>
          <a:p>
            <a:pPr marL="342900" indent="-342900">
              <a:buFont typeface="Arial" panose="020B0604020202020204" pitchFamily="34" charset="0"/>
              <a:buChar char="•"/>
            </a:pPr>
            <a:r>
              <a:rPr lang="en-US"/>
              <a:t>Access to expert and peer networks providing opportunities to collaborate with other leading information management experts</a:t>
            </a:r>
          </a:p>
          <a:p>
            <a:pPr marL="342900" indent="-342900">
              <a:buFont typeface="Arial" panose="020B0604020202020204" pitchFamily="34" charset="0"/>
              <a:buChar char="•"/>
            </a:pPr>
            <a:r>
              <a:rPr lang="en-US"/>
              <a:t>Access to resources that include the latest news and developments within the world of digital twins</a:t>
            </a:r>
          </a:p>
          <a:p>
            <a:pPr marL="342900" indent="-342900">
              <a:buFont typeface="Arial" panose="020B0604020202020204" pitchFamily="34" charset="0"/>
              <a:buChar char="•"/>
            </a:pPr>
            <a:r>
              <a:rPr lang="en-US"/>
              <a:t>Opportunity to influence the creation of global standards for digital twins through collaboratively developing the IMF</a:t>
            </a:r>
          </a:p>
          <a:p>
            <a:pPr marL="342900" indent="-342900">
              <a:buFont typeface="Arial" panose="020B0604020202020204" pitchFamily="34" charset="0"/>
              <a:buChar char="•"/>
            </a:pPr>
            <a:r>
              <a:rPr lang="en-US"/>
              <a:t>Introduction to new ideas and new ways of thinking from collective knowledge and experiences of the network</a:t>
            </a:r>
          </a:p>
          <a:p>
            <a:pPr marL="342900" indent="-342900">
              <a:buFont typeface="Arial" panose="020B0604020202020204" pitchFamily="34" charset="0"/>
              <a:buChar char="•"/>
            </a:pPr>
            <a:r>
              <a:rPr lang="en-US"/>
              <a:t>Support and guidance on best practice measures for developing twins</a:t>
            </a:r>
          </a:p>
          <a:p>
            <a:pPr marL="342900" indent="-342900">
              <a:buFont typeface="Arial" panose="020B0604020202020204" pitchFamily="34" charset="0"/>
              <a:buChar char="•"/>
            </a:pPr>
            <a:r>
              <a:rPr lang="en-US"/>
              <a:t>The opportunity to be seen as a global leader in tech innovation</a:t>
            </a:r>
          </a:p>
          <a:p>
            <a:pPr marL="342900" indent="-342900">
              <a:buFont typeface="Arial" panose="020B0604020202020204" pitchFamily="34" charset="0"/>
              <a:buChar char="•"/>
            </a:pPr>
            <a:endParaRPr lang="en-US"/>
          </a:p>
          <a:p>
            <a:pPr marL="0" indent="0">
              <a:buFont typeface="Arial" panose="020B0604020202020204" pitchFamily="34" charset="0"/>
              <a:buNone/>
            </a:pPr>
            <a:r>
              <a:rPr lang="en-US"/>
              <a:t>– The greatest benefit of all however, is likely to be that as the community grows and our collective experience and insight expands the benefits to be gained will grow exponentially</a:t>
            </a:r>
          </a:p>
        </p:txBody>
      </p:sp>
    </p:spTree>
    <p:extLst>
      <p:ext uri="{BB962C8B-B14F-4D97-AF65-F5344CB8AC3E}">
        <p14:creationId xmlns:p14="http://schemas.microsoft.com/office/powerpoint/2010/main" val="1780387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 The pace of interest in joining the hub has been overwhelming. The appetite for getting involved is extremely encouraging, but as the facilitator of the community the hub needs to manage the growth in such a way that it’s sustainable and maintains the standard of quality.</a:t>
            </a:r>
          </a:p>
          <a:p>
            <a:r>
              <a:rPr lang="en-US"/>
              <a:t>– At this stage, we have our first wave members on board who have provided a huge value to the community and the </a:t>
            </a:r>
            <a:r>
              <a:rPr lang="en-US" err="1"/>
              <a:t>programme</a:t>
            </a:r>
            <a:r>
              <a:rPr lang="en-US"/>
              <a:t> to date. We’re now looking to attract further members and would encourage anyone who’s keen to be involved to register on the DT Hub website and we’ll be in touch with further information. </a:t>
            </a:r>
          </a:p>
          <a:p>
            <a:endParaRPr lang="en-US"/>
          </a:p>
          <a:p>
            <a:endParaRPr lang="en-US"/>
          </a:p>
          <a:p>
            <a:r>
              <a:rPr lang="en-US"/>
              <a:t>– Thank you and we look forward to working together. </a:t>
            </a:r>
          </a:p>
        </p:txBody>
      </p:sp>
    </p:spTree>
    <p:extLst>
      <p:ext uri="{BB962C8B-B14F-4D97-AF65-F5344CB8AC3E}">
        <p14:creationId xmlns:p14="http://schemas.microsoft.com/office/powerpoint/2010/main" val="424839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 The use of digital twins is on the rise not just in the UK, but globally.</a:t>
            </a:r>
          </a:p>
          <a:p>
            <a:r>
              <a:rPr lang="en-US">
                <a:latin typeface="Arial" panose="020B0604020202020204" pitchFamily="34" charset="0"/>
                <a:cs typeface="Arial" panose="020B0604020202020204" pitchFamily="34" charset="0"/>
              </a:rPr>
              <a:t>– Digital twins are the digital representations of physical assets. Simply put, they’re the opportunity for companies to test and forecast on their assets before committing to making actual changes.</a:t>
            </a:r>
          </a:p>
          <a:p>
            <a:r>
              <a:rPr lang="en-US">
                <a:latin typeface="Arial" panose="020B0604020202020204" pitchFamily="34" charset="0"/>
                <a:cs typeface="Arial" panose="020B0604020202020204" pitchFamily="34" charset="0"/>
              </a:rPr>
              <a:t>– This means companies can save money, time and resources by using digital twins</a:t>
            </a:r>
          </a:p>
          <a:p>
            <a:endParaRPr lang="en-US"/>
          </a:p>
        </p:txBody>
      </p:sp>
    </p:spTree>
    <p:extLst>
      <p:ext uri="{BB962C8B-B14F-4D97-AF65-F5344CB8AC3E}">
        <p14:creationId xmlns:p14="http://schemas.microsoft.com/office/powerpoint/2010/main" val="182441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 Use cases – Construction companies saving time and money being able to ‘construct’ in the digital form first to check for any potential faults/challenges</a:t>
            </a:r>
          </a:p>
          <a:p>
            <a:r>
              <a:rPr lang="en-US">
                <a:latin typeface="Arial" panose="020B0604020202020204" pitchFamily="34" charset="0"/>
                <a:cs typeface="Arial" panose="020B0604020202020204" pitchFamily="34" charset="0"/>
              </a:rPr>
              <a:t>		Utilities saving time and money, and improving public relations, when having to cause disruption with planned engineering works</a:t>
            </a:r>
          </a:p>
          <a:p>
            <a:r>
              <a:rPr lang="en-US">
                <a:latin typeface="Arial" panose="020B0604020202020204" pitchFamily="34" charset="0"/>
                <a:cs typeface="Arial" panose="020B0604020202020204" pitchFamily="34" charset="0"/>
              </a:rPr>
              <a:t>		Transport companies being able to develop better contingency plans when disruption occur</a:t>
            </a:r>
          </a:p>
        </p:txBody>
      </p:sp>
    </p:spTree>
    <p:extLst>
      <p:ext uri="{BB962C8B-B14F-4D97-AF65-F5344CB8AC3E}">
        <p14:creationId xmlns:p14="http://schemas.microsoft.com/office/powerpoint/2010/main" val="132900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 There is huge potential to be explored with the use of a digital twin, but we are thinking much bigger than just the one…</a:t>
            </a:r>
          </a:p>
        </p:txBody>
      </p:sp>
    </p:spTree>
    <p:extLst>
      <p:ext uri="{BB962C8B-B14F-4D97-AF65-F5344CB8AC3E}">
        <p14:creationId xmlns:p14="http://schemas.microsoft.com/office/powerpoint/2010/main" val="3438697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 We know, from use cases with </a:t>
            </a:r>
            <a:r>
              <a:rPr lang="en-GB" sz="2200" b="0" i="0">
                <a:effectLst/>
                <a:latin typeface="Helvetica Neue"/>
                <a:ea typeface="Helvetica Neue"/>
                <a:cs typeface="Helvetica Neue"/>
                <a:sym typeface="Helvetica Neue"/>
              </a:rPr>
              <a:t>BIM and smart infrastructure that there is great value in data when it’s shared. </a:t>
            </a:r>
          </a:p>
          <a:p>
            <a:r>
              <a:rPr lang="en-GB" sz="2200" b="0" i="0">
                <a:effectLst/>
                <a:latin typeface="Helvetica Neue"/>
                <a:ea typeface="Helvetica Neue"/>
                <a:cs typeface="Helvetica Neue"/>
                <a:sym typeface="Helvetica Neue"/>
              </a:rPr>
              <a:t>– From a commercial standpoint, the benefits of developing a National Digital Twin are (but are not limited to) </a:t>
            </a:r>
          </a:p>
          <a:p>
            <a:pPr marL="342900" indent="-342900">
              <a:buFont typeface="Arial" panose="020B0604020202020204" pitchFamily="34" charset="0"/>
              <a:buChar char="•"/>
            </a:pPr>
            <a:r>
              <a:rPr lang="en-GB" sz="2200" b="0" i="0">
                <a:effectLst/>
                <a:latin typeface="Helvetica Neue"/>
                <a:ea typeface="Helvetica Neue"/>
                <a:cs typeface="Helvetica Neue"/>
                <a:sym typeface="Helvetica Neue"/>
              </a:rPr>
              <a:t>Growing new career, business and export opportunities</a:t>
            </a:r>
          </a:p>
          <a:p>
            <a:pPr marL="342900" indent="-342900">
              <a:buFont typeface="Arial" panose="020B0604020202020204" pitchFamily="34" charset="0"/>
              <a:buChar char="•"/>
            </a:pPr>
            <a:r>
              <a:rPr lang="en-GB" sz="2200" b="0" i="0">
                <a:effectLst/>
                <a:latin typeface="Helvetica Neue"/>
                <a:ea typeface="Helvetica Neue"/>
                <a:cs typeface="Helvetica Neue"/>
                <a:sym typeface="Helvetica Neue"/>
              </a:rPr>
              <a:t>Security-minded information management</a:t>
            </a:r>
          </a:p>
          <a:p>
            <a:pPr marL="342900" indent="-342900">
              <a:buFont typeface="Arial" panose="020B0604020202020204" pitchFamily="34" charset="0"/>
              <a:buChar char="•"/>
            </a:pPr>
            <a:r>
              <a:rPr lang="en-GB" sz="2200" b="0" i="0">
                <a:effectLst/>
                <a:latin typeface="Helvetica Neue"/>
                <a:ea typeface="Helvetica Neue"/>
                <a:cs typeface="Helvetica Neue"/>
                <a:sym typeface="Helvetica Neue"/>
              </a:rPr>
              <a:t>Exploit new and emerging digital twin technology and techniques</a:t>
            </a:r>
          </a:p>
          <a:p>
            <a:pPr marL="342900" indent="-342900">
              <a:buFont typeface="Arial" panose="020B0604020202020204" pitchFamily="34" charset="0"/>
              <a:buChar char="•"/>
            </a:pPr>
            <a:r>
              <a:rPr lang="en-GB" sz="2200" b="0" i="0">
                <a:effectLst/>
                <a:latin typeface="Helvetica Neue"/>
                <a:ea typeface="Helvetica Neue"/>
                <a:cs typeface="Helvetica Neue"/>
                <a:sym typeface="Helvetica Neue"/>
              </a:rPr>
              <a:t>Opportunity to improve our nation’s infrastructure in such as way as to create a global precedent. </a:t>
            </a:r>
          </a:p>
          <a:p>
            <a:pPr marL="342900" indent="-342900">
              <a:buFont typeface="Arial" panose="020B0604020202020204" pitchFamily="34" charset="0"/>
              <a:buChar char="•"/>
            </a:pPr>
            <a:r>
              <a:rPr lang="en-GB" sz="2200" b="0" i="0">
                <a:effectLst/>
                <a:latin typeface="Helvetica Neue"/>
                <a:ea typeface="Helvetica Neue"/>
                <a:cs typeface="Helvetica Neue"/>
                <a:sym typeface="Helvetica Neue"/>
              </a:rPr>
              <a:t>Improved safety, quality and productivity of digital twins, and their physical assets through access to best practice framework and principles</a:t>
            </a:r>
            <a:endParaRPr lang="en-US"/>
          </a:p>
          <a:p>
            <a:pPr marL="0" marR="0" lvl="0" indent="0" defTabSz="457200" eaLnBrk="1" fontAlgn="auto" latinLnBrk="0" hangingPunct="1">
              <a:lnSpc>
                <a:spcPct val="117999"/>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316704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 With the benefit potential for the use of a single digital twin being so inspiring, we can’t help but envision what the collective potential would be if the nation’s digital twins operated within a shared ecosystem.</a:t>
            </a:r>
          </a:p>
          <a:p>
            <a:r>
              <a:rPr lang="en-US">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The transformative potential of digital twins lies in connecting them together, providing greater insight through wider context. </a:t>
            </a:r>
          </a:p>
          <a:p>
            <a:r>
              <a:rPr lang="en-GB">
                <a:latin typeface="Arial" panose="020B0604020202020204" pitchFamily="34" charset="0"/>
                <a:cs typeface="Arial" panose="020B0604020202020204" pitchFamily="34" charset="0"/>
              </a:rPr>
              <a:t>– It’s this visionary and innovative thinking that was the foundation for the development of the world’s first ever National Digital Twin Programme</a:t>
            </a:r>
          </a:p>
          <a:p>
            <a:r>
              <a:rPr lang="en-GB">
                <a:latin typeface="Arial" panose="020B0604020202020204" pitchFamily="34" charset="0"/>
                <a:cs typeface="Arial" panose="020B0604020202020204" pitchFamily="34" charset="0"/>
              </a:rPr>
              <a:t>– </a:t>
            </a:r>
            <a:r>
              <a:rPr lang="en-GB" sz="2200" b="0" i="0">
                <a:effectLst/>
                <a:latin typeface="Arial" panose="020B0604020202020204" pitchFamily="34" charset="0"/>
                <a:ea typeface="Helvetica Neue"/>
                <a:cs typeface="Arial" panose="020B0604020202020204" pitchFamily="34" charset="0"/>
                <a:sym typeface="Helvetica Neue"/>
              </a:rPr>
              <a:t>Launched by HM Treasury in July 2018, the Centre for Digital Built Britain (CDBB’s) National Digital Twin programme was set up to deliver key recommendations of the National Infrastructure Commission 2017 ”Data for the Public Good Report”</a:t>
            </a:r>
            <a:endParaRPr lang="en-GB" u="none">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 CDBB’s vision for the national digital twin is an ecosystem of connected digital twins that have evolved with shared vision and values.</a:t>
            </a:r>
          </a:p>
          <a:p>
            <a:r>
              <a:rPr lang="en-GB">
                <a:latin typeface="Arial" panose="020B0604020202020204" pitchFamily="34" charset="0"/>
                <a:cs typeface="Arial" panose="020B0604020202020204" pitchFamily="34" charset="0"/>
              </a:rPr>
              <a:t>– </a:t>
            </a:r>
            <a:r>
              <a:rPr lang="en-GB" sz="2200">
                <a:effectLst/>
                <a:latin typeface="Arial" panose="020B0604020202020204" pitchFamily="34" charset="0"/>
                <a:ea typeface="Helvetica Neue"/>
                <a:cs typeface="Arial" panose="020B0604020202020204" pitchFamily="34" charset="0"/>
                <a:sym typeface="Helvetica Neue"/>
              </a:rPr>
              <a:t>Our government-backed National Digital Twin Programme guides and enables UK-wide industry to collectively develop and apply best practices for creating integrable digital twins. Connecting twins at a national-level will improve lives, strengthen our economy, and have a lasting positive effect on the environment that will serve future generations also. </a:t>
            </a:r>
          </a:p>
          <a:p>
            <a:endParaRPr lang="en-GB">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1722197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 Since the National Digital Twin </a:t>
            </a:r>
            <a:r>
              <a:rPr lang="en-US" err="1"/>
              <a:t>Programme</a:t>
            </a:r>
            <a:r>
              <a:rPr lang="en-US"/>
              <a:t> was launched back in July 2018, we’ve been busy putting the necessary foundations into place to help inform and guide the collaborative development of the NDT.</a:t>
            </a:r>
          </a:p>
          <a:p>
            <a:r>
              <a:rPr lang="en-US"/>
              <a:t>– The technology already exists to enable this </a:t>
            </a:r>
            <a:r>
              <a:rPr lang="en-US" err="1"/>
              <a:t>programme</a:t>
            </a:r>
            <a:r>
              <a:rPr lang="en-US"/>
              <a:t>, what it needs is the methodology to drive it. </a:t>
            </a:r>
          </a:p>
        </p:txBody>
      </p:sp>
    </p:spTree>
    <p:extLst>
      <p:ext uri="{BB962C8B-B14F-4D97-AF65-F5344CB8AC3E}">
        <p14:creationId xmlns:p14="http://schemas.microsoft.com/office/powerpoint/2010/main" val="2032554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 GEMINI PRINCIPLES – In collaboration with stakeholders spanning government, industry and academia we developed the founding set of definitions and values that are applicable to any area of industry, but create consensus in the development of digital twins, enabling the National Digital Twin to take shape. </a:t>
            </a:r>
          </a:p>
          <a:p>
            <a:r>
              <a:rPr lang="en-US"/>
              <a:t>– </a:t>
            </a:r>
            <a:r>
              <a:rPr lang="en-GB" sz="2200" b="0" i="0">
                <a:effectLst/>
                <a:latin typeface="Helvetica Neue"/>
                <a:ea typeface="Helvetica Neue"/>
                <a:cs typeface="Helvetica Neue"/>
                <a:sym typeface="Helvetica Neue"/>
              </a:rPr>
              <a:t>The basis of these values is that all digital twins must have clear purpose, must be trustworthy and must function effectively. They are deliberately simple, but their implications are far-reaching and challenging. They are descriptive of intent, but agnostic on solutions, to encourage innovation and development over time.</a:t>
            </a:r>
          </a:p>
          <a:p>
            <a:endParaRPr lang="en-US"/>
          </a:p>
        </p:txBody>
      </p:sp>
    </p:spTree>
    <p:extLst>
      <p:ext uri="{BB962C8B-B14F-4D97-AF65-F5344CB8AC3E}">
        <p14:creationId xmlns:p14="http://schemas.microsoft.com/office/powerpoint/2010/main" val="577418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2200" b="0" i="0">
                <a:effectLst/>
                <a:latin typeface="Helvetica Neue"/>
                <a:ea typeface="Helvetica Neue"/>
                <a:cs typeface="Helvetica Neue"/>
                <a:sym typeface="Helvetica Neue"/>
              </a:rPr>
              <a:t>– IMF – In addition to this we have commenced work on d</a:t>
            </a:r>
            <a:r>
              <a:rPr lang="en-GB" sz="2200">
                <a:effectLst/>
                <a:latin typeface="Helvetica Neue"/>
                <a:ea typeface="Helvetica Neue"/>
                <a:cs typeface="Helvetica Neue"/>
                <a:sym typeface="Helvetica Neue"/>
              </a:rPr>
              <a:t>eveloping a national-level framework which will set the standards and provide support for the management of information within the national digital twin. For this, We’re inviting the UK’s leading information management experts to collaborate on developing the framework by which national, and future global digital twins will operate.</a:t>
            </a:r>
          </a:p>
          <a:p>
            <a:endParaRPr lang="en-US"/>
          </a:p>
        </p:txBody>
      </p:sp>
    </p:spTree>
    <p:extLst>
      <p:ext uri="{BB962C8B-B14F-4D97-AF65-F5344CB8AC3E}">
        <p14:creationId xmlns:p14="http://schemas.microsoft.com/office/powerpoint/2010/main" val="3316084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502CFB-0F31-6843-9381-6D77BDBF96BB}"/>
              </a:ext>
            </a:extLst>
          </p:cNvPr>
          <p:cNvSpPr/>
          <p:nvPr userDrawn="1"/>
        </p:nvSpPr>
        <p:spPr>
          <a:xfrm>
            <a:off x="-164592" y="-192024"/>
            <a:ext cx="24707088" cy="8165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23EE53-C356-8043-AADA-DC482E76DEE7}"/>
              </a:ext>
            </a:extLst>
          </p:cNvPr>
          <p:cNvSpPr>
            <a:spLocks noGrp="1"/>
          </p:cNvSpPr>
          <p:nvPr>
            <p:ph type="ctrTitle"/>
          </p:nvPr>
        </p:nvSpPr>
        <p:spPr>
          <a:xfrm>
            <a:off x="1841881" y="3895343"/>
            <a:ext cx="18792825" cy="2962657"/>
          </a:xfrm>
          <a:prstGeom prst="rect">
            <a:avLst/>
          </a:prstGeom>
        </p:spPr>
        <p:txBody>
          <a:bodyPr anchor="b"/>
          <a:lstStyle>
            <a:lvl1pPr algn="l">
              <a:defRPr sz="8800" b="1">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B48173C9-5821-F745-9811-5A681F9DB39B}"/>
              </a:ext>
            </a:extLst>
          </p:cNvPr>
          <p:cNvSpPr>
            <a:spLocks noGrp="1"/>
          </p:cNvSpPr>
          <p:nvPr>
            <p:ph type="subTitle" idx="1"/>
          </p:nvPr>
        </p:nvSpPr>
        <p:spPr>
          <a:xfrm>
            <a:off x="1841881" y="8321040"/>
            <a:ext cx="18792825" cy="2194560"/>
          </a:xfrm>
          <a:prstGeom prst="rect">
            <a:avLst/>
          </a:prstGeom>
        </p:spPr>
        <p:txBody>
          <a:bodyPr/>
          <a:lstStyle>
            <a:lvl1pPr marL="0" indent="0" algn="l">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3">
            <a:extLst>
              <a:ext uri="{FF2B5EF4-FFF2-40B4-BE49-F238E27FC236}">
                <a16:creationId xmlns:a16="http://schemas.microsoft.com/office/drawing/2014/main" id="{32A85979-593A-6C48-8065-C1622969CA65}"/>
              </a:ext>
            </a:extLst>
          </p:cNvPr>
          <p:cNvSpPr>
            <a:spLocks noGrp="1"/>
          </p:cNvSpPr>
          <p:nvPr>
            <p:ph type="dt" sz="half" idx="2"/>
          </p:nvPr>
        </p:nvSpPr>
        <p:spPr>
          <a:xfrm>
            <a:off x="1841881" y="12712700"/>
            <a:ext cx="5486400" cy="730250"/>
          </a:xfrm>
          <a:prstGeom prst="rect">
            <a:avLst/>
          </a:prstGeom>
        </p:spPr>
        <p:txBody>
          <a:bodyPr vert="horz" lIns="91440" tIns="45720" rIns="91440" bIns="45720" rtlCol="0" anchor="ctr"/>
          <a:lstStyle>
            <a:lvl1pPr marL="0" marR="0" indent="0" algn="l" defTabSz="825500" rtl="0" fontAlgn="auto" latinLnBrk="0" hangingPunct="1">
              <a:lnSpc>
                <a:spcPct val="100000"/>
              </a:lnSpc>
              <a:spcBef>
                <a:spcPts val="0"/>
              </a:spcBef>
              <a:spcAft>
                <a:spcPts val="0"/>
              </a:spcAft>
              <a:buClrTx/>
              <a:buSzTx/>
              <a:buFontTx/>
              <a:buNone/>
              <a:tabLst/>
              <a:defRPr kumimoji="0" lang="en-GB" sz="1800" b="0" i="0" u="none" strike="noStrike" cap="none" spc="0" normalizeH="0" baseline="0" smtClean="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Solanel Light"/>
              </a:defRPr>
            </a:lvl1pPr>
          </a:lstStyle>
          <a:p>
            <a:fld id="{8F94B215-BD29-4F47-ADCE-7224C45EA09B}" type="datetime2">
              <a:rPr lang="en-NZ" smtClean="0"/>
              <a:pPr/>
              <a:t>Wednesday, 6 April 2022</a:t>
            </a:fld>
            <a:endParaRPr lang="en-NZ"/>
          </a:p>
        </p:txBody>
      </p:sp>
      <p:sp>
        <p:nvSpPr>
          <p:cNvPr id="11" name="Footer Placeholder 4">
            <a:extLst>
              <a:ext uri="{FF2B5EF4-FFF2-40B4-BE49-F238E27FC236}">
                <a16:creationId xmlns:a16="http://schemas.microsoft.com/office/drawing/2014/main" id="{F756200D-87E0-F249-A9ED-88E36E94C9D9}"/>
              </a:ext>
            </a:extLst>
          </p:cNvPr>
          <p:cNvSpPr>
            <a:spLocks noGrp="1"/>
          </p:cNvSpPr>
          <p:nvPr>
            <p:ph type="ftr" sz="quarter" idx="3"/>
          </p:nvPr>
        </p:nvSpPr>
        <p:spPr>
          <a:xfrm>
            <a:off x="8624824" y="12712700"/>
            <a:ext cx="8229600" cy="730250"/>
          </a:xfrm>
          <a:prstGeom prst="rect">
            <a:avLst/>
          </a:prstGeom>
        </p:spPr>
        <p:txBody>
          <a:bodyPr vert="horz" lIns="91440" tIns="45720" rIns="91440" bIns="45720" rtlCol="0" anchor="ctr"/>
          <a:lstStyle>
            <a:lvl1pPr algn="ctr">
              <a:defRPr sz="1800">
                <a:solidFill>
                  <a:schemeClr val="tx1">
                    <a:lumMod val="50000"/>
                    <a:lumOff val="50000"/>
                  </a:schemeClr>
                </a:solidFill>
                <a:latin typeface="Arial" panose="020B0604020202020204" pitchFamily="34" charset="0"/>
                <a:cs typeface="Arial" panose="020B0604020202020204" pitchFamily="34" charset="0"/>
              </a:defRPr>
            </a:lvl1pPr>
          </a:lstStyle>
          <a:p>
            <a:pPr hangingPunct="1"/>
            <a:r>
              <a:rPr lang="en-GB"/>
              <a:t>Digital Twin Hub</a:t>
            </a:r>
          </a:p>
        </p:txBody>
      </p:sp>
      <p:sp>
        <p:nvSpPr>
          <p:cNvPr id="12" name="Slide Number Placeholder 5">
            <a:extLst>
              <a:ext uri="{FF2B5EF4-FFF2-40B4-BE49-F238E27FC236}">
                <a16:creationId xmlns:a16="http://schemas.microsoft.com/office/drawing/2014/main" id="{F6875177-D74A-1848-8BAB-D5D828413FD2}"/>
              </a:ext>
            </a:extLst>
          </p:cNvPr>
          <p:cNvSpPr>
            <a:spLocks noGrp="1"/>
          </p:cNvSpPr>
          <p:nvPr>
            <p:ph type="sldNum" sz="quarter" idx="4"/>
          </p:nvPr>
        </p:nvSpPr>
        <p:spPr>
          <a:xfrm>
            <a:off x="18150967" y="12712700"/>
            <a:ext cx="5486400" cy="730250"/>
          </a:xfrm>
          <a:prstGeom prst="rect">
            <a:avLst/>
          </a:prstGeom>
        </p:spPr>
        <p:txBody>
          <a:bodyPr vert="horz" lIns="91440" tIns="45720" rIns="91440" bIns="45720" rtlCol="0" anchor="ctr"/>
          <a:lstStyle>
            <a:lvl1pPr algn="r">
              <a:defRPr sz="1800">
                <a:solidFill>
                  <a:schemeClr val="tx1">
                    <a:lumMod val="50000"/>
                    <a:lumOff val="50000"/>
                  </a:schemeClr>
                </a:solidFill>
                <a:latin typeface="Arial" panose="020B0604020202020204" pitchFamily="34" charset="0"/>
                <a:cs typeface="Arial" panose="020B0604020202020204" pitchFamily="34" charset="0"/>
              </a:defRPr>
            </a:lvl1pPr>
          </a:lstStyle>
          <a:p>
            <a:fld id="{A69AFCB7-F770-D14E-80C8-C63F247317B5}" type="slidenum">
              <a:rPr lang="en-US" smtClean="0"/>
              <a:pPr/>
              <a:t>‹#›</a:t>
            </a:fld>
            <a:endParaRPr lang="en-US"/>
          </a:p>
        </p:txBody>
      </p:sp>
    </p:spTree>
    <p:extLst>
      <p:ext uri="{BB962C8B-B14F-4D97-AF65-F5344CB8AC3E}">
        <p14:creationId xmlns:p14="http://schemas.microsoft.com/office/powerpoint/2010/main" val="414777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087F-5290-1642-B226-1C4880250FDC}"/>
              </a:ext>
            </a:extLst>
          </p:cNvPr>
          <p:cNvSpPr>
            <a:spLocks noGrp="1"/>
          </p:cNvSpPr>
          <p:nvPr>
            <p:ph type="title"/>
          </p:nvPr>
        </p:nvSpPr>
        <p:spPr>
          <a:xfrm>
            <a:off x="14907387" y="9491473"/>
            <a:ext cx="8729980" cy="2897378"/>
          </a:xfrm>
          <a:prstGeom prst="rect">
            <a:avLst/>
          </a:prstGeom>
        </p:spPr>
        <p:txBody>
          <a:bodyPr anchor="b"/>
          <a:lstStyle>
            <a:lvl1pPr>
              <a:defRPr sz="5400" b="1"/>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AB00E9D-DE45-6941-8ECF-18922B28529E}"/>
              </a:ext>
            </a:extLst>
          </p:cNvPr>
          <p:cNvSpPr>
            <a:spLocks noGrp="1"/>
          </p:cNvSpPr>
          <p:nvPr>
            <p:ph type="pic" idx="1"/>
          </p:nvPr>
        </p:nvSpPr>
        <p:spPr>
          <a:xfrm>
            <a:off x="4365561" y="1565275"/>
            <a:ext cx="10518775" cy="10823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Date Placeholder 3">
            <a:extLst>
              <a:ext uri="{FF2B5EF4-FFF2-40B4-BE49-F238E27FC236}">
                <a16:creationId xmlns:a16="http://schemas.microsoft.com/office/drawing/2014/main" id="{2EECCFC4-79FF-414E-9CD9-8E8F527E01F6}"/>
              </a:ext>
            </a:extLst>
          </p:cNvPr>
          <p:cNvSpPr>
            <a:spLocks noGrp="1"/>
          </p:cNvSpPr>
          <p:nvPr>
            <p:ph type="dt" sz="half" idx="10"/>
          </p:nvPr>
        </p:nvSpPr>
        <p:spPr>
          <a:xfrm>
            <a:off x="1831467" y="12712700"/>
            <a:ext cx="5486400" cy="730250"/>
          </a:xfrm>
          <a:prstGeom prst="rect">
            <a:avLst/>
          </a:prstGeom>
        </p:spPr>
        <p:txBody>
          <a:bodyPr vert="horz" lIns="91440" tIns="45720" rIns="91440" bIns="45720" rtlCol="0" anchor="ctr"/>
          <a:lstStyle>
            <a:lvl1pPr marL="0" marR="0" indent="0" algn="l" defTabSz="825500" rtl="0" fontAlgn="auto" latinLnBrk="0" hangingPunct="1">
              <a:lnSpc>
                <a:spcPct val="100000"/>
              </a:lnSpc>
              <a:spcBef>
                <a:spcPts val="0"/>
              </a:spcBef>
              <a:spcAft>
                <a:spcPts val="0"/>
              </a:spcAft>
              <a:buClrTx/>
              <a:buSzTx/>
              <a:buFontTx/>
              <a:buNone/>
              <a:tabLst/>
              <a:defRPr kumimoji="0" lang="en-GB" sz="1800" b="0" i="0" u="none" strike="noStrike" cap="none" spc="0" normalizeH="0" baseline="0" smtClean="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Solanel Light"/>
              </a:defRPr>
            </a:lvl1pPr>
          </a:lstStyle>
          <a:p>
            <a:fld id="{8ECF2F00-791E-7146-A359-C44671067A59}" type="datetime2">
              <a:rPr lang="en-NZ" smtClean="0"/>
              <a:pPr/>
              <a:t>Wednesday, 6 April 2022</a:t>
            </a:fld>
            <a:endParaRPr lang="en-NZ"/>
          </a:p>
        </p:txBody>
      </p:sp>
      <p:sp>
        <p:nvSpPr>
          <p:cNvPr id="9" name="Footer Placeholder 4">
            <a:extLst>
              <a:ext uri="{FF2B5EF4-FFF2-40B4-BE49-F238E27FC236}">
                <a16:creationId xmlns:a16="http://schemas.microsoft.com/office/drawing/2014/main" id="{519B2673-A051-C84C-B6DE-2507486A6024}"/>
              </a:ext>
            </a:extLst>
          </p:cNvPr>
          <p:cNvSpPr>
            <a:spLocks noGrp="1"/>
          </p:cNvSpPr>
          <p:nvPr>
            <p:ph type="ftr" sz="quarter" idx="3"/>
          </p:nvPr>
        </p:nvSpPr>
        <p:spPr>
          <a:xfrm>
            <a:off x="8619617" y="12712700"/>
            <a:ext cx="8229600" cy="730250"/>
          </a:xfrm>
          <a:prstGeom prst="rect">
            <a:avLst/>
          </a:prstGeom>
        </p:spPr>
        <p:txBody>
          <a:bodyPr vert="horz" lIns="91440" tIns="45720" rIns="91440" bIns="45720" rtlCol="0" anchor="ctr"/>
          <a:lstStyle>
            <a:lvl1pPr algn="ctr">
              <a:defRPr sz="1800">
                <a:solidFill>
                  <a:schemeClr val="tx1">
                    <a:lumMod val="50000"/>
                    <a:lumOff val="50000"/>
                  </a:schemeClr>
                </a:solidFill>
                <a:latin typeface="Arial" panose="020B0604020202020204" pitchFamily="34" charset="0"/>
                <a:cs typeface="Arial" panose="020B0604020202020204" pitchFamily="34" charset="0"/>
              </a:defRPr>
            </a:lvl1pPr>
          </a:lstStyle>
          <a:p>
            <a:pPr hangingPunct="1"/>
            <a:r>
              <a:rPr lang="en-GB"/>
              <a:t>Digital Twin Hub</a:t>
            </a:r>
          </a:p>
        </p:txBody>
      </p:sp>
      <p:sp>
        <p:nvSpPr>
          <p:cNvPr id="10" name="Slide Number Placeholder 5">
            <a:extLst>
              <a:ext uri="{FF2B5EF4-FFF2-40B4-BE49-F238E27FC236}">
                <a16:creationId xmlns:a16="http://schemas.microsoft.com/office/drawing/2014/main" id="{A001047F-5440-394C-BACA-B773A0703E6E}"/>
              </a:ext>
            </a:extLst>
          </p:cNvPr>
          <p:cNvSpPr>
            <a:spLocks noGrp="1"/>
          </p:cNvSpPr>
          <p:nvPr>
            <p:ph type="sldNum" sz="quarter" idx="4"/>
          </p:nvPr>
        </p:nvSpPr>
        <p:spPr>
          <a:xfrm>
            <a:off x="18150967" y="12712700"/>
            <a:ext cx="5486400" cy="730250"/>
          </a:xfrm>
          <a:prstGeom prst="rect">
            <a:avLst/>
          </a:prstGeom>
        </p:spPr>
        <p:txBody>
          <a:bodyPr vert="horz" lIns="91440" tIns="45720" rIns="91440" bIns="45720" rtlCol="0" anchor="ctr"/>
          <a:lstStyle>
            <a:lvl1pPr algn="r">
              <a:defRPr sz="1800">
                <a:solidFill>
                  <a:schemeClr val="tx1">
                    <a:lumMod val="50000"/>
                    <a:lumOff val="50000"/>
                  </a:schemeClr>
                </a:solidFill>
                <a:latin typeface="Arial" panose="020B0604020202020204" pitchFamily="34" charset="0"/>
                <a:cs typeface="Arial" panose="020B0604020202020204" pitchFamily="34" charset="0"/>
              </a:defRPr>
            </a:lvl1pPr>
          </a:lstStyle>
          <a:p>
            <a:fld id="{A69AFCB7-F770-D14E-80C8-C63F247317B5}" type="slidenum">
              <a:rPr lang="en-US" smtClean="0"/>
              <a:pPr/>
              <a:t>‹#›</a:t>
            </a:fld>
            <a:endParaRPr lang="en-US"/>
          </a:p>
        </p:txBody>
      </p:sp>
      <p:sp>
        <p:nvSpPr>
          <p:cNvPr id="5" name="Rectangle 4">
            <a:extLst>
              <a:ext uri="{FF2B5EF4-FFF2-40B4-BE49-F238E27FC236}">
                <a16:creationId xmlns:a16="http://schemas.microsoft.com/office/drawing/2014/main" id="{101B5686-2427-6D42-B11B-2413B0E5A4E0}"/>
              </a:ext>
            </a:extLst>
          </p:cNvPr>
          <p:cNvSpPr/>
          <p:nvPr userDrawn="1"/>
        </p:nvSpPr>
        <p:spPr>
          <a:xfrm>
            <a:off x="987552" y="3694176"/>
            <a:ext cx="5065776" cy="605332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140770C-D6BF-D04C-AA4F-B0E5683EDB78}"/>
              </a:ext>
            </a:extLst>
          </p:cNvPr>
          <p:cNvSpPr>
            <a:spLocks noGrp="1"/>
          </p:cNvSpPr>
          <p:nvPr>
            <p:ph type="body" sz="half" idx="2" hasCustomPrompt="1"/>
          </p:nvPr>
        </p:nvSpPr>
        <p:spPr>
          <a:xfrm>
            <a:off x="1831467" y="4261104"/>
            <a:ext cx="3673221" cy="5102351"/>
          </a:xfrm>
          <a:prstGeom prst="rect">
            <a:avLst/>
          </a:prstGeom>
        </p:spPr>
        <p:txBody>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 – photo descriptor</a:t>
            </a:r>
          </a:p>
        </p:txBody>
      </p:sp>
    </p:spTree>
    <p:extLst>
      <p:ext uri="{BB962C8B-B14F-4D97-AF65-F5344CB8AC3E}">
        <p14:creationId xmlns:p14="http://schemas.microsoft.com/office/powerpoint/2010/main" val="23460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3FC7-C423-B745-A685-CEA847E247EF}"/>
              </a:ext>
            </a:extLst>
          </p:cNvPr>
          <p:cNvSpPr>
            <a:spLocks noGrp="1"/>
          </p:cNvSpPr>
          <p:nvPr>
            <p:ph type="title"/>
          </p:nvPr>
        </p:nvSpPr>
        <p:spPr>
          <a:xfrm>
            <a:off x="1840738" y="1583563"/>
            <a:ext cx="21311870" cy="2093087"/>
          </a:xfrm>
          <a:prstGeom prst="rect">
            <a:avLst/>
          </a:prstGeom>
        </p:spPr>
        <p:txBody>
          <a:bodyPr/>
          <a:lstStyle>
            <a:lvl1pPr>
              <a:defRPr sz="5400" b="1"/>
            </a:lvl1pPr>
          </a:lstStyle>
          <a:p>
            <a:r>
              <a:rPr lang="en-GB"/>
              <a:t>Click to edit Master title style</a:t>
            </a:r>
            <a:endParaRPr lang="en-US"/>
          </a:p>
        </p:txBody>
      </p:sp>
      <p:sp>
        <p:nvSpPr>
          <p:cNvPr id="7" name="Date Placeholder 3">
            <a:extLst>
              <a:ext uri="{FF2B5EF4-FFF2-40B4-BE49-F238E27FC236}">
                <a16:creationId xmlns:a16="http://schemas.microsoft.com/office/drawing/2014/main" id="{F1E5665F-60EF-C944-BF0C-18D48BA3F5E2}"/>
              </a:ext>
            </a:extLst>
          </p:cNvPr>
          <p:cNvSpPr>
            <a:spLocks noGrp="1"/>
          </p:cNvSpPr>
          <p:nvPr>
            <p:ph type="dt" sz="half" idx="2"/>
          </p:nvPr>
        </p:nvSpPr>
        <p:spPr>
          <a:xfrm>
            <a:off x="1840738" y="12712700"/>
            <a:ext cx="5486400" cy="730250"/>
          </a:xfrm>
          <a:prstGeom prst="rect">
            <a:avLst/>
          </a:prstGeom>
        </p:spPr>
        <p:txBody>
          <a:bodyPr vert="horz" lIns="91440" tIns="45720" rIns="91440" bIns="45720" rtlCol="0" anchor="ctr"/>
          <a:lstStyle>
            <a:lvl1pPr marL="0" marR="0" indent="0" algn="l" defTabSz="825500" rtl="0" fontAlgn="auto" latinLnBrk="0" hangingPunct="1">
              <a:lnSpc>
                <a:spcPct val="100000"/>
              </a:lnSpc>
              <a:spcBef>
                <a:spcPts val="0"/>
              </a:spcBef>
              <a:spcAft>
                <a:spcPts val="0"/>
              </a:spcAft>
              <a:buClrTx/>
              <a:buSzTx/>
              <a:buFontTx/>
              <a:buNone/>
              <a:tabLst/>
              <a:defRPr kumimoji="0" lang="en-GB" sz="1800" b="0" i="0" u="none" strike="noStrike" cap="none" spc="0" normalizeH="0" baseline="0" smtClean="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Solanel Light"/>
              </a:defRPr>
            </a:lvl1pPr>
          </a:lstStyle>
          <a:p>
            <a:fld id="{8097B670-A341-4849-A459-3AC14F139E47}" type="datetime2">
              <a:rPr lang="en-NZ" smtClean="0"/>
              <a:pPr/>
              <a:t>Wednesday, 6 April 2022</a:t>
            </a:fld>
            <a:endParaRPr lang="en-NZ"/>
          </a:p>
        </p:txBody>
      </p:sp>
      <p:sp>
        <p:nvSpPr>
          <p:cNvPr id="8" name="Footer Placeholder 4">
            <a:extLst>
              <a:ext uri="{FF2B5EF4-FFF2-40B4-BE49-F238E27FC236}">
                <a16:creationId xmlns:a16="http://schemas.microsoft.com/office/drawing/2014/main" id="{4FF9F7A0-390C-2F4E-85C9-14E95F9D6F5C}"/>
              </a:ext>
            </a:extLst>
          </p:cNvPr>
          <p:cNvSpPr>
            <a:spLocks noGrp="1"/>
          </p:cNvSpPr>
          <p:nvPr>
            <p:ph type="ftr" sz="quarter" idx="3"/>
          </p:nvPr>
        </p:nvSpPr>
        <p:spPr>
          <a:xfrm>
            <a:off x="8624252" y="12712700"/>
            <a:ext cx="8229600" cy="730250"/>
          </a:xfrm>
          <a:prstGeom prst="rect">
            <a:avLst/>
          </a:prstGeom>
        </p:spPr>
        <p:txBody>
          <a:bodyPr vert="horz" lIns="91440" tIns="45720" rIns="91440" bIns="45720" rtlCol="0" anchor="ctr"/>
          <a:lstStyle>
            <a:lvl1pPr algn="ctr">
              <a:defRPr sz="1800">
                <a:solidFill>
                  <a:schemeClr val="tx1">
                    <a:lumMod val="50000"/>
                    <a:lumOff val="50000"/>
                  </a:schemeClr>
                </a:solidFill>
                <a:latin typeface="Arial" panose="020B0604020202020204" pitchFamily="34" charset="0"/>
                <a:cs typeface="Arial" panose="020B0604020202020204" pitchFamily="34" charset="0"/>
              </a:defRPr>
            </a:lvl1pPr>
          </a:lstStyle>
          <a:p>
            <a:pPr hangingPunct="1"/>
            <a:r>
              <a:rPr lang="en-GB"/>
              <a:t>Digital Twin Hub</a:t>
            </a:r>
          </a:p>
        </p:txBody>
      </p:sp>
      <p:sp>
        <p:nvSpPr>
          <p:cNvPr id="9" name="Slide Number Placeholder 5">
            <a:extLst>
              <a:ext uri="{FF2B5EF4-FFF2-40B4-BE49-F238E27FC236}">
                <a16:creationId xmlns:a16="http://schemas.microsoft.com/office/drawing/2014/main" id="{3343DDCE-EA09-524C-BF1F-61F7A1968CE9}"/>
              </a:ext>
            </a:extLst>
          </p:cNvPr>
          <p:cNvSpPr>
            <a:spLocks noGrp="1"/>
          </p:cNvSpPr>
          <p:nvPr>
            <p:ph type="sldNum" sz="quarter" idx="4"/>
          </p:nvPr>
        </p:nvSpPr>
        <p:spPr>
          <a:xfrm>
            <a:off x="18150967" y="12712700"/>
            <a:ext cx="5486400" cy="730250"/>
          </a:xfrm>
          <a:prstGeom prst="rect">
            <a:avLst/>
          </a:prstGeom>
        </p:spPr>
        <p:txBody>
          <a:bodyPr vert="horz" lIns="91440" tIns="45720" rIns="91440" bIns="45720" rtlCol="0" anchor="ctr"/>
          <a:lstStyle>
            <a:lvl1pPr algn="r">
              <a:defRPr sz="1800">
                <a:solidFill>
                  <a:schemeClr val="tx1">
                    <a:lumMod val="50000"/>
                    <a:lumOff val="50000"/>
                  </a:schemeClr>
                </a:solidFill>
                <a:latin typeface="Arial" panose="020B0604020202020204" pitchFamily="34" charset="0"/>
                <a:cs typeface="Arial" panose="020B0604020202020204" pitchFamily="34" charset="0"/>
              </a:defRPr>
            </a:lvl1pPr>
          </a:lstStyle>
          <a:p>
            <a:fld id="{A69AFCB7-F770-D14E-80C8-C63F247317B5}" type="slidenum">
              <a:rPr lang="en-US" smtClean="0"/>
              <a:pPr/>
              <a:t>‹#›</a:t>
            </a:fld>
            <a:endParaRPr lang="en-US"/>
          </a:p>
        </p:txBody>
      </p:sp>
      <p:sp>
        <p:nvSpPr>
          <p:cNvPr id="5" name="Picture Placeholder 4">
            <a:extLst>
              <a:ext uri="{FF2B5EF4-FFF2-40B4-BE49-F238E27FC236}">
                <a16:creationId xmlns:a16="http://schemas.microsoft.com/office/drawing/2014/main" id="{DD8C1CBF-0F79-E747-852D-F5C13C1DE3C0}"/>
              </a:ext>
            </a:extLst>
          </p:cNvPr>
          <p:cNvSpPr>
            <a:spLocks noGrp="1"/>
          </p:cNvSpPr>
          <p:nvPr>
            <p:ph type="pic" sz="quarter" idx="10"/>
          </p:nvPr>
        </p:nvSpPr>
        <p:spPr>
          <a:xfrm>
            <a:off x="1822450" y="3749802"/>
            <a:ext cx="9424670" cy="7826502"/>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id="{D90A480D-6D36-C747-9DE9-40E14044C4C5}"/>
              </a:ext>
            </a:extLst>
          </p:cNvPr>
          <p:cNvSpPr>
            <a:spLocks noGrp="1"/>
          </p:cNvSpPr>
          <p:nvPr>
            <p:ph type="pic" sz="quarter" idx="11"/>
          </p:nvPr>
        </p:nvSpPr>
        <p:spPr>
          <a:xfrm>
            <a:off x="11814175" y="3749803"/>
            <a:ext cx="9637713" cy="7826502"/>
          </a:xfrm>
          <a:prstGeom prst="rect">
            <a:avLst/>
          </a:prstGeom>
        </p:spPr>
        <p:txBody>
          <a:bodyPr/>
          <a:lstStyle/>
          <a:p>
            <a:endParaRPr lang="en-US"/>
          </a:p>
        </p:txBody>
      </p:sp>
      <p:sp>
        <p:nvSpPr>
          <p:cNvPr id="12" name="Text Placeholder 11">
            <a:extLst>
              <a:ext uri="{FF2B5EF4-FFF2-40B4-BE49-F238E27FC236}">
                <a16:creationId xmlns:a16="http://schemas.microsoft.com/office/drawing/2014/main" id="{D09CABE9-304C-C34A-B20D-44CF7B413ED7}"/>
              </a:ext>
            </a:extLst>
          </p:cNvPr>
          <p:cNvSpPr>
            <a:spLocks noGrp="1"/>
          </p:cNvSpPr>
          <p:nvPr>
            <p:ph type="body" sz="quarter" idx="12" hasCustomPrompt="1"/>
          </p:nvPr>
        </p:nvSpPr>
        <p:spPr>
          <a:xfrm>
            <a:off x="1841500" y="1061339"/>
            <a:ext cx="9112250" cy="503238"/>
          </a:xfrm>
          <a:prstGeom prst="rect">
            <a:avLst/>
          </a:prstGeom>
        </p:spPr>
        <p:txBody>
          <a:bodyPr/>
          <a:lstStyle>
            <a:lvl1pPr marL="0" indent="0">
              <a:buNone/>
              <a:defRPr/>
            </a:lvl1pPr>
          </a:lstStyle>
          <a:p>
            <a:pPr lvl="0"/>
            <a:r>
              <a:rPr lang="en-GB"/>
              <a:t>Pre title - Click to edit Master text styles</a:t>
            </a:r>
            <a:endParaRPr lang="en-US"/>
          </a:p>
        </p:txBody>
      </p:sp>
    </p:spTree>
    <p:extLst>
      <p:ext uri="{BB962C8B-B14F-4D97-AF65-F5344CB8AC3E}">
        <p14:creationId xmlns:p14="http://schemas.microsoft.com/office/powerpoint/2010/main" val="963065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_circles">
    <p:bg>
      <p:bgPr>
        <a:solidFill>
          <a:schemeClr val="bg1"/>
        </a:solid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CFA558FE-26F8-1E43-B518-D5AD8ECA1132}"/>
              </a:ext>
            </a:extLst>
          </p:cNvPr>
          <p:cNvSpPr>
            <a:spLocks noGrp="1"/>
          </p:cNvSpPr>
          <p:nvPr>
            <p:ph type="dt" sz="half" idx="2"/>
          </p:nvPr>
        </p:nvSpPr>
        <p:spPr>
          <a:xfrm>
            <a:off x="1840738" y="12712700"/>
            <a:ext cx="5486400" cy="730250"/>
          </a:xfrm>
          <a:prstGeom prst="rect">
            <a:avLst/>
          </a:prstGeom>
        </p:spPr>
        <p:txBody>
          <a:bodyPr vert="horz" lIns="91440" tIns="45720" rIns="91440" bIns="45720" rtlCol="0" anchor="ctr"/>
          <a:lstStyle>
            <a:lvl1pPr marL="0" marR="0" indent="0" algn="l" defTabSz="825500" rtl="0" fontAlgn="auto" latinLnBrk="0" hangingPunct="1">
              <a:lnSpc>
                <a:spcPct val="100000"/>
              </a:lnSpc>
              <a:spcBef>
                <a:spcPts val="0"/>
              </a:spcBef>
              <a:spcAft>
                <a:spcPts val="0"/>
              </a:spcAft>
              <a:buClrTx/>
              <a:buSzTx/>
              <a:buFontTx/>
              <a:buNone/>
              <a:tabLst/>
              <a:defRPr kumimoji="0" lang="en-GB" sz="1800" b="0" i="0" u="none" strike="noStrike" cap="none" spc="0" normalizeH="0" baseline="0" smtClean="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Solanel Light"/>
              </a:defRPr>
            </a:lvl1pPr>
          </a:lstStyle>
          <a:p>
            <a:fld id="{2E73103D-D4C5-774C-B520-94C75773E615}" type="datetime2">
              <a:rPr lang="en-NZ" smtClean="0"/>
              <a:pPr/>
              <a:t>Wednesday, 6 April 2022</a:t>
            </a:fld>
            <a:endParaRPr lang="en-NZ"/>
          </a:p>
        </p:txBody>
      </p:sp>
      <p:sp>
        <p:nvSpPr>
          <p:cNvPr id="8" name="Footer Placeholder 4">
            <a:extLst>
              <a:ext uri="{FF2B5EF4-FFF2-40B4-BE49-F238E27FC236}">
                <a16:creationId xmlns:a16="http://schemas.microsoft.com/office/drawing/2014/main" id="{91543CF2-B08D-834C-9EA1-F790DA361D31}"/>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800">
                <a:solidFill>
                  <a:schemeClr val="tx1">
                    <a:lumMod val="50000"/>
                    <a:lumOff val="50000"/>
                  </a:schemeClr>
                </a:solidFill>
                <a:latin typeface="Arial" panose="020B0604020202020204" pitchFamily="34" charset="0"/>
                <a:cs typeface="Arial" panose="020B0604020202020204" pitchFamily="34" charset="0"/>
              </a:defRPr>
            </a:lvl1pPr>
          </a:lstStyle>
          <a:p>
            <a:pPr hangingPunct="1"/>
            <a:r>
              <a:rPr lang="en-GB"/>
              <a:t>Digital Twin Hub</a:t>
            </a:r>
          </a:p>
        </p:txBody>
      </p:sp>
      <p:sp>
        <p:nvSpPr>
          <p:cNvPr id="9" name="Slide Number Placeholder 5">
            <a:extLst>
              <a:ext uri="{FF2B5EF4-FFF2-40B4-BE49-F238E27FC236}">
                <a16:creationId xmlns:a16="http://schemas.microsoft.com/office/drawing/2014/main" id="{631C2630-D35D-5148-88A7-D99B33D6E166}"/>
              </a:ext>
            </a:extLst>
          </p:cNvPr>
          <p:cNvSpPr>
            <a:spLocks noGrp="1"/>
          </p:cNvSpPr>
          <p:nvPr>
            <p:ph type="sldNum" sz="quarter" idx="4"/>
          </p:nvPr>
        </p:nvSpPr>
        <p:spPr>
          <a:xfrm>
            <a:off x="18150967" y="12712700"/>
            <a:ext cx="5486400" cy="730250"/>
          </a:xfrm>
          <a:prstGeom prst="rect">
            <a:avLst/>
          </a:prstGeom>
        </p:spPr>
        <p:txBody>
          <a:bodyPr vert="horz" lIns="91440" tIns="45720" rIns="91440" bIns="45720" rtlCol="0" anchor="ctr"/>
          <a:lstStyle>
            <a:lvl1pPr algn="r">
              <a:defRPr sz="1800">
                <a:solidFill>
                  <a:schemeClr val="tx1">
                    <a:lumMod val="50000"/>
                    <a:lumOff val="50000"/>
                  </a:schemeClr>
                </a:solidFill>
                <a:latin typeface="Arial" panose="020B0604020202020204" pitchFamily="34" charset="0"/>
                <a:cs typeface="Arial" panose="020B0604020202020204" pitchFamily="34" charset="0"/>
              </a:defRPr>
            </a:lvl1pPr>
          </a:lstStyle>
          <a:p>
            <a:fld id="{A69AFCB7-F770-D14E-80C8-C63F247317B5}" type="slidenum">
              <a:rPr lang="en-US" smtClean="0"/>
              <a:pPr/>
              <a:t>‹#›</a:t>
            </a:fld>
            <a:endParaRPr lang="en-US"/>
          </a:p>
        </p:txBody>
      </p:sp>
      <p:sp>
        <p:nvSpPr>
          <p:cNvPr id="2" name="Rectangle 1">
            <a:extLst>
              <a:ext uri="{FF2B5EF4-FFF2-40B4-BE49-F238E27FC236}">
                <a16:creationId xmlns:a16="http://schemas.microsoft.com/office/drawing/2014/main" id="{42E86FE4-40A2-8746-8B12-BB0016D04C35}"/>
              </a:ext>
            </a:extLst>
          </p:cNvPr>
          <p:cNvSpPr/>
          <p:nvPr userDrawn="1"/>
        </p:nvSpPr>
        <p:spPr>
          <a:xfrm>
            <a:off x="0" y="-91441"/>
            <a:ext cx="24384000" cy="1601851"/>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498C049-DBA2-A244-A58E-05459C1CE2B4}"/>
              </a:ext>
            </a:extLst>
          </p:cNvPr>
          <p:cNvSpPr>
            <a:spLocks noGrp="1"/>
          </p:cNvSpPr>
          <p:nvPr>
            <p:ph type="title"/>
          </p:nvPr>
        </p:nvSpPr>
        <p:spPr>
          <a:xfrm>
            <a:off x="1840738" y="1583563"/>
            <a:ext cx="21031200" cy="1982597"/>
          </a:xfrm>
          <a:prstGeom prst="rect">
            <a:avLst/>
          </a:prstGeom>
        </p:spPr>
        <p:txBody>
          <a:bodyPr/>
          <a:lstStyle>
            <a:lvl1pPr>
              <a:defRPr sz="5400" b="1"/>
            </a:lvl1pPr>
          </a:lstStyle>
          <a:p>
            <a:r>
              <a:rPr lang="en-GB"/>
              <a:t>Click to edit Master title style</a:t>
            </a:r>
            <a:endParaRPr lang="en-US"/>
          </a:p>
        </p:txBody>
      </p:sp>
      <p:sp>
        <p:nvSpPr>
          <p:cNvPr id="5" name="Text Placeholder 4">
            <a:extLst>
              <a:ext uri="{FF2B5EF4-FFF2-40B4-BE49-F238E27FC236}">
                <a16:creationId xmlns:a16="http://schemas.microsoft.com/office/drawing/2014/main" id="{1B4AD9DF-14E2-6341-A87F-DA37FAF6AB68}"/>
              </a:ext>
            </a:extLst>
          </p:cNvPr>
          <p:cNvSpPr>
            <a:spLocks noGrp="1"/>
          </p:cNvSpPr>
          <p:nvPr>
            <p:ph type="body" sz="quarter" idx="10" hasCustomPrompt="1"/>
          </p:nvPr>
        </p:nvSpPr>
        <p:spPr>
          <a:xfrm>
            <a:off x="1822450" y="1042416"/>
            <a:ext cx="10814050" cy="522161"/>
          </a:xfrm>
          <a:prstGeom prst="rect">
            <a:avLst/>
          </a:prstGeom>
        </p:spPr>
        <p:txBody>
          <a:bodyPr/>
          <a:lstStyle>
            <a:lvl1pPr marL="0" indent="0">
              <a:buNone/>
              <a:defRPr/>
            </a:lvl1pPr>
          </a:lstStyle>
          <a:p>
            <a:pPr lvl="0"/>
            <a:r>
              <a:rPr lang="en-GB"/>
              <a:t>Pre title</a:t>
            </a:r>
            <a:endParaRPr lang="en-US"/>
          </a:p>
        </p:txBody>
      </p:sp>
    </p:spTree>
    <p:extLst>
      <p:ext uri="{BB962C8B-B14F-4D97-AF65-F5344CB8AC3E}">
        <p14:creationId xmlns:p14="http://schemas.microsoft.com/office/powerpoint/2010/main" val="196662121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502CFB-0F31-6843-9381-6D77BDBF96BB}"/>
              </a:ext>
            </a:extLst>
          </p:cNvPr>
          <p:cNvSpPr/>
          <p:nvPr userDrawn="1"/>
        </p:nvSpPr>
        <p:spPr>
          <a:xfrm>
            <a:off x="-164592" y="10515600"/>
            <a:ext cx="24707088" cy="3204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23EE53-C356-8043-AADA-DC482E76DEE7}"/>
              </a:ext>
            </a:extLst>
          </p:cNvPr>
          <p:cNvSpPr>
            <a:spLocks noGrp="1"/>
          </p:cNvSpPr>
          <p:nvPr>
            <p:ph type="ctrTitle"/>
          </p:nvPr>
        </p:nvSpPr>
        <p:spPr>
          <a:xfrm>
            <a:off x="1841881" y="3895343"/>
            <a:ext cx="18792825" cy="2962657"/>
          </a:xfrm>
          <a:prstGeom prst="rect">
            <a:avLst/>
          </a:prstGeom>
        </p:spPr>
        <p:txBody>
          <a:bodyPr anchor="b"/>
          <a:lstStyle>
            <a:lvl1pPr algn="l">
              <a:defRPr sz="8800" b="1">
                <a:solidFill>
                  <a:schemeClr val="accent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B48173C9-5821-F745-9811-5A681F9DB39B}"/>
              </a:ext>
            </a:extLst>
          </p:cNvPr>
          <p:cNvSpPr>
            <a:spLocks noGrp="1"/>
          </p:cNvSpPr>
          <p:nvPr>
            <p:ph type="subTitle" idx="1"/>
          </p:nvPr>
        </p:nvSpPr>
        <p:spPr>
          <a:xfrm>
            <a:off x="1841881" y="8321040"/>
            <a:ext cx="18792825" cy="2194560"/>
          </a:xfrm>
          <a:prstGeom prst="rect">
            <a:avLst/>
          </a:prstGeom>
        </p:spPr>
        <p:txBody>
          <a:bodyPr/>
          <a:lstStyle>
            <a:lvl1pPr marL="0" indent="0" algn="l">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3">
            <a:extLst>
              <a:ext uri="{FF2B5EF4-FFF2-40B4-BE49-F238E27FC236}">
                <a16:creationId xmlns:a16="http://schemas.microsoft.com/office/drawing/2014/main" id="{32A85979-593A-6C48-8065-C1622969CA65}"/>
              </a:ext>
            </a:extLst>
          </p:cNvPr>
          <p:cNvSpPr>
            <a:spLocks noGrp="1"/>
          </p:cNvSpPr>
          <p:nvPr>
            <p:ph type="dt" sz="half" idx="2"/>
          </p:nvPr>
        </p:nvSpPr>
        <p:spPr>
          <a:xfrm>
            <a:off x="1841881" y="12712700"/>
            <a:ext cx="5486400" cy="730250"/>
          </a:xfrm>
          <a:prstGeom prst="rect">
            <a:avLst/>
          </a:prstGeom>
        </p:spPr>
        <p:txBody>
          <a:bodyPr vert="horz" lIns="91440" tIns="45720" rIns="91440" bIns="45720" rtlCol="0" anchor="ctr"/>
          <a:lstStyle>
            <a:lvl1pPr marL="0" marR="0" indent="0" algn="l" defTabSz="825500" rtl="0" fontAlgn="auto" latinLnBrk="0" hangingPunct="1">
              <a:lnSpc>
                <a:spcPct val="100000"/>
              </a:lnSpc>
              <a:spcBef>
                <a:spcPts val="0"/>
              </a:spcBef>
              <a:spcAft>
                <a:spcPts val="0"/>
              </a:spcAft>
              <a:buClrTx/>
              <a:buSzTx/>
              <a:buFontTx/>
              <a:buNone/>
              <a:tabLst/>
              <a:defRPr kumimoji="0" lang="en-GB" sz="1800" b="0" i="0" u="none" strike="noStrike" cap="none" spc="0" normalizeH="0" baseline="0" smtClean="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Solanel Light"/>
              </a:defRPr>
            </a:lvl1pPr>
          </a:lstStyle>
          <a:p>
            <a:fld id="{8F94B215-BD29-4F47-ADCE-7224C45EA09B}" type="datetime2">
              <a:rPr lang="en-NZ" smtClean="0"/>
              <a:pPr/>
              <a:t>Wednesday, 6 April 2022</a:t>
            </a:fld>
            <a:endParaRPr lang="en-NZ"/>
          </a:p>
        </p:txBody>
      </p:sp>
      <p:sp>
        <p:nvSpPr>
          <p:cNvPr id="11" name="Footer Placeholder 4">
            <a:extLst>
              <a:ext uri="{FF2B5EF4-FFF2-40B4-BE49-F238E27FC236}">
                <a16:creationId xmlns:a16="http://schemas.microsoft.com/office/drawing/2014/main" id="{F756200D-87E0-F249-A9ED-88E36E94C9D9}"/>
              </a:ext>
            </a:extLst>
          </p:cNvPr>
          <p:cNvSpPr>
            <a:spLocks noGrp="1"/>
          </p:cNvSpPr>
          <p:nvPr>
            <p:ph type="ftr" sz="quarter" idx="3"/>
          </p:nvPr>
        </p:nvSpPr>
        <p:spPr>
          <a:xfrm>
            <a:off x="8624824" y="12712700"/>
            <a:ext cx="8229600" cy="730250"/>
          </a:xfrm>
          <a:prstGeom prst="rect">
            <a:avLst/>
          </a:prstGeom>
        </p:spPr>
        <p:txBody>
          <a:bodyPr vert="horz" lIns="91440" tIns="45720" rIns="91440" bIns="45720" rtlCol="0" anchor="ctr"/>
          <a:lstStyle>
            <a:lvl1pPr algn="ctr">
              <a:defRPr sz="1800">
                <a:solidFill>
                  <a:schemeClr val="tx1">
                    <a:lumMod val="50000"/>
                    <a:lumOff val="50000"/>
                  </a:schemeClr>
                </a:solidFill>
                <a:latin typeface="Arial" panose="020B0604020202020204" pitchFamily="34" charset="0"/>
                <a:cs typeface="Arial" panose="020B0604020202020204" pitchFamily="34" charset="0"/>
              </a:defRPr>
            </a:lvl1pPr>
          </a:lstStyle>
          <a:p>
            <a:pPr hangingPunct="1"/>
            <a:r>
              <a:rPr lang="en-GB"/>
              <a:t>Digital Twin Hub</a:t>
            </a:r>
          </a:p>
        </p:txBody>
      </p:sp>
      <p:sp>
        <p:nvSpPr>
          <p:cNvPr id="12" name="Slide Number Placeholder 5">
            <a:extLst>
              <a:ext uri="{FF2B5EF4-FFF2-40B4-BE49-F238E27FC236}">
                <a16:creationId xmlns:a16="http://schemas.microsoft.com/office/drawing/2014/main" id="{F6875177-D74A-1848-8BAB-D5D828413FD2}"/>
              </a:ext>
            </a:extLst>
          </p:cNvPr>
          <p:cNvSpPr>
            <a:spLocks noGrp="1"/>
          </p:cNvSpPr>
          <p:nvPr>
            <p:ph type="sldNum" sz="quarter" idx="4"/>
          </p:nvPr>
        </p:nvSpPr>
        <p:spPr>
          <a:xfrm>
            <a:off x="18150967" y="12712700"/>
            <a:ext cx="5486400" cy="730250"/>
          </a:xfrm>
          <a:prstGeom prst="rect">
            <a:avLst/>
          </a:prstGeom>
        </p:spPr>
        <p:txBody>
          <a:bodyPr vert="horz" lIns="91440" tIns="45720" rIns="91440" bIns="45720" rtlCol="0" anchor="ctr"/>
          <a:lstStyle>
            <a:lvl1pPr algn="r">
              <a:defRPr sz="1800">
                <a:solidFill>
                  <a:schemeClr val="tx1">
                    <a:lumMod val="50000"/>
                    <a:lumOff val="50000"/>
                  </a:schemeClr>
                </a:solidFill>
                <a:latin typeface="Arial" panose="020B0604020202020204" pitchFamily="34" charset="0"/>
                <a:cs typeface="Arial" panose="020B0604020202020204" pitchFamily="34" charset="0"/>
              </a:defRPr>
            </a:lvl1pPr>
          </a:lstStyle>
          <a:p>
            <a:fld id="{A69AFCB7-F770-D14E-80C8-C63F247317B5}" type="slidenum">
              <a:rPr lang="en-US" smtClean="0"/>
              <a:pPr/>
              <a:t>‹#›</a:t>
            </a:fld>
            <a:endParaRPr lang="en-US"/>
          </a:p>
        </p:txBody>
      </p:sp>
    </p:spTree>
    <p:extLst>
      <p:ext uri="{BB962C8B-B14F-4D97-AF65-F5344CB8AC3E}">
        <p14:creationId xmlns:p14="http://schemas.microsoft.com/office/powerpoint/2010/main" val="27374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6F57278-4848-894A-A51D-A0C3E1E38D66}"/>
              </a:ext>
            </a:extLst>
          </p:cNvPr>
          <p:cNvSpPr>
            <a:spLocks noGrp="1"/>
          </p:cNvSpPr>
          <p:nvPr>
            <p:ph idx="10"/>
          </p:nvPr>
        </p:nvSpPr>
        <p:spPr>
          <a:xfrm>
            <a:off x="1840739" y="3740150"/>
            <a:ext cx="21031200" cy="853173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429D5FC4-7DA9-B14A-ACA3-06545407AB6B}"/>
              </a:ext>
            </a:extLst>
          </p:cNvPr>
          <p:cNvSpPr>
            <a:spLocks noGrp="1"/>
          </p:cNvSpPr>
          <p:nvPr>
            <p:ph type="dt" sz="half" idx="2"/>
          </p:nvPr>
        </p:nvSpPr>
        <p:spPr>
          <a:xfrm>
            <a:off x="1822450" y="12712700"/>
            <a:ext cx="5486400" cy="730250"/>
          </a:xfrm>
          <a:prstGeom prst="rect">
            <a:avLst/>
          </a:prstGeom>
        </p:spPr>
        <p:txBody>
          <a:bodyPr vert="horz" lIns="91440" tIns="45720" rIns="91440" bIns="45720" rtlCol="0" anchor="ctr"/>
          <a:lstStyle>
            <a:lvl1pPr marL="0" marR="0" indent="0" algn="l" defTabSz="825500" rtl="0" fontAlgn="auto" latinLnBrk="0" hangingPunct="1">
              <a:lnSpc>
                <a:spcPct val="100000"/>
              </a:lnSpc>
              <a:spcBef>
                <a:spcPts val="0"/>
              </a:spcBef>
              <a:spcAft>
                <a:spcPts val="0"/>
              </a:spcAft>
              <a:buClrTx/>
              <a:buSzTx/>
              <a:buFontTx/>
              <a:buNone/>
              <a:tabLst/>
              <a:defRPr kumimoji="0" lang="en-GB" sz="1800" b="0" i="0" u="none" strike="noStrike" cap="none" spc="0" normalizeH="0" baseline="0" smtClean="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Solanel Light"/>
              </a:defRPr>
            </a:lvl1pPr>
          </a:lstStyle>
          <a:p>
            <a:fld id="{B9C57B5E-51D3-AF49-AE85-1A2A9F82B8BF}" type="datetime2">
              <a:rPr lang="en-NZ" smtClean="0"/>
              <a:pPr/>
              <a:t>Wednesday, 6 April 2022</a:t>
            </a:fld>
            <a:endParaRPr lang="en-NZ"/>
          </a:p>
        </p:txBody>
      </p:sp>
      <p:sp>
        <p:nvSpPr>
          <p:cNvPr id="8" name="Footer Placeholder 4">
            <a:extLst>
              <a:ext uri="{FF2B5EF4-FFF2-40B4-BE49-F238E27FC236}">
                <a16:creationId xmlns:a16="http://schemas.microsoft.com/office/drawing/2014/main" id="{9B3C4153-49BF-7F4D-9E59-842D9109B399}"/>
              </a:ext>
            </a:extLst>
          </p:cNvPr>
          <p:cNvSpPr>
            <a:spLocks noGrp="1"/>
          </p:cNvSpPr>
          <p:nvPr>
            <p:ph type="ftr" sz="quarter" idx="3"/>
          </p:nvPr>
        </p:nvSpPr>
        <p:spPr>
          <a:xfrm>
            <a:off x="8624824" y="12712700"/>
            <a:ext cx="8229600" cy="730250"/>
          </a:xfrm>
          <a:prstGeom prst="rect">
            <a:avLst/>
          </a:prstGeom>
        </p:spPr>
        <p:txBody>
          <a:bodyPr vert="horz" lIns="91440" tIns="45720" rIns="91440" bIns="45720" rtlCol="0" anchor="ctr"/>
          <a:lstStyle>
            <a:lvl1pPr algn="ctr">
              <a:defRPr sz="1800">
                <a:solidFill>
                  <a:schemeClr val="tx1">
                    <a:lumMod val="50000"/>
                    <a:lumOff val="50000"/>
                  </a:schemeClr>
                </a:solidFill>
                <a:latin typeface="Arial" panose="020B0604020202020204" pitchFamily="34" charset="0"/>
                <a:cs typeface="Arial" panose="020B0604020202020204" pitchFamily="34" charset="0"/>
              </a:defRPr>
            </a:lvl1pPr>
          </a:lstStyle>
          <a:p>
            <a:pPr hangingPunct="1"/>
            <a:r>
              <a:rPr lang="en-GB"/>
              <a:t>Digital Twin Hub</a:t>
            </a:r>
          </a:p>
        </p:txBody>
      </p:sp>
      <p:sp>
        <p:nvSpPr>
          <p:cNvPr id="9" name="Slide Number Placeholder 5">
            <a:extLst>
              <a:ext uri="{FF2B5EF4-FFF2-40B4-BE49-F238E27FC236}">
                <a16:creationId xmlns:a16="http://schemas.microsoft.com/office/drawing/2014/main" id="{2E4A000A-18B0-254C-9A56-A7111813164B}"/>
              </a:ext>
            </a:extLst>
          </p:cNvPr>
          <p:cNvSpPr>
            <a:spLocks noGrp="1"/>
          </p:cNvSpPr>
          <p:nvPr>
            <p:ph type="sldNum" sz="quarter" idx="4"/>
          </p:nvPr>
        </p:nvSpPr>
        <p:spPr>
          <a:xfrm>
            <a:off x="18150967" y="12712700"/>
            <a:ext cx="5486400" cy="730250"/>
          </a:xfrm>
          <a:prstGeom prst="rect">
            <a:avLst/>
          </a:prstGeom>
        </p:spPr>
        <p:txBody>
          <a:bodyPr vert="horz" lIns="91440" tIns="45720" rIns="91440" bIns="45720" rtlCol="0" anchor="ctr"/>
          <a:lstStyle>
            <a:lvl1pPr algn="r">
              <a:defRPr sz="1800">
                <a:solidFill>
                  <a:schemeClr val="tx1">
                    <a:lumMod val="50000"/>
                    <a:lumOff val="50000"/>
                  </a:schemeClr>
                </a:solidFill>
                <a:latin typeface="Arial" panose="020B0604020202020204" pitchFamily="34" charset="0"/>
                <a:cs typeface="Arial" panose="020B0604020202020204" pitchFamily="34" charset="0"/>
              </a:defRPr>
            </a:lvl1pPr>
          </a:lstStyle>
          <a:p>
            <a:fld id="{A69AFCB7-F770-D14E-80C8-C63F247317B5}" type="slidenum">
              <a:rPr lang="en-US" smtClean="0"/>
              <a:pPr/>
              <a:t>‹#›</a:t>
            </a:fld>
            <a:endParaRPr lang="en-US"/>
          </a:p>
        </p:txBody>
      </p:sp>
      <p:sp>
        <p:nvSpPr>
          <p:cNvPr id="12" name="Title 11">
            <a:extLst>
              <a:ext uri="{FF2B5EF4-FFF2-40B4-BE49-F238E27FC236}">
                <a16:creationId xmlns:a16="http://schemas.microsoft.com/office/drawing/2014/main" id="{46C5B8D0-654F-1E48-B8AE-B9E9800F7BB4}"/>
              </a:ext>
            </a:extLst>
          </p:cNvPr>
          <p:cNvSpPr>
            <a:spLocks noGrp="1"/>
          </p:cNvSpPr>
          <p:nvPr>
            <p:ph type="title"/>
          </p:nvPr>
        </p:nvSpPr>
        <p:spPr>
          <a:xfrm>
            <a:off x="1840739" y="1565275"/>
            <a:ext cx="21031200" cy="2174875"/>
          </a:xfrm>
          <a:prstGeom prst="rect">
            <a:avLst/>
          </a:prstGeom>
        </p:spPr>
        <p:txBody>
          <a:bodyPr/>
          <a:lstStyle>
            <a:lvl1pPr>
              <a:defRPr sz="5400" b="1"/>
            </a:lvl1pPr>
          </a:lstStyle>
          <a:p>
            <a:r>
              <a:rPr lang="en-GB"/>
              <a:t>Click to edit Master title style</a:t>
            </a:r>
            <a:endParaRPr lang="en-US"/>
          </a:p>
        </p:txBody>
      </p:sp>
      <p:sp>
        <p:nvSpPr>
          <p:cNvPr id="4" name="Oval 3">
            <a:extLst>
              <a:ext uri="{FF2B5EF4-FFF2-40B4-BE49-F238E27FC236}">
                <a16:creationId xmlns:a16="http://schemas.microsoft.com/office/drawing/2014/main" id="{3CB66EF9-D824-6149-8C89-D62BF0AEF7CF}"/>
              </a:ext>
            </a:extLst>
          </p:cNvPr>
          <p:cNvSpPr/>
          <p:nvPr userDrawn="1"/>
        </p:nvSpPr>
        <p:spPr>
          <a:xfrm>
            <a:off x="11895454" y="-1355281"/>
            <a:ext cx="16426561" cy="16426561"/>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28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27D2-F0C4-0B46-B0DD-DADD134974D6}"/>
              </a:ext>
            </a:extLst>
          </p:cNvPr>
          <p:cNvSpPr>
            <a:spLocks noGrp="1"/>
          </p:cNvSpPr>
          <p:nvPr>
            <p:ph type="title"/>
          </p:nvPr>
        </p:nvSpPr>
        <p:spPr>
          <a:xfrm>
            <a:off x="1822450" y="1565275"/>
            <a:ext cx="20872449" cy="5621909"/>
          </a:xfrm>
          <a:prstGeom prst="rect">
            <a:avLst/>
          </a:prstGeom>
        </p:spPr>
        <p:txBody>
          <a:bodyPr anchor="b"/>
          <a:lstStyle>
            <a:lvl1pPr>
              <a:defRPr sz="9600" b="1">
                <a:solidFill>
                  <a:schemeClr val="accent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3F98A6B-CACE-9448-A70C-1B4193162BD8}"/>
              </a:ext>
            </a:extLst>
          </p:cNvPr>
          <p:cNvSpPr>
            <a:spLocks noGrp="1"/>
          </p:cNvSpPr>
          <p:nvPr>
            <p:ph type="body" idx="1"/>
          </p:nvPr>
        </p:nvSpPr>
        <p:spPr>
          <a:xfrm>
            <a:off x="1822450" y="7827265"/>
            <a:ext cx="20872450" cy="4352036"/>
          </a:xfrm>
          <a:prstGeom prst="rect">
            <a:avLst/>
          </a:prstGeom>
        </p:spPr>
        <p:txBody>
          <a:bodyPr/>
          <a:lstStyle>
            <a:lvl1pPr marL="0" indent="0">
              <a:buNone/>
              <a:defRPr sz="4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3">
            <a:extLst>
              <a:ext uri="{FF2B5EF4-FFF2-40B4-BE49-F238E27FC236}">
                <a16:creationId xmlns:a16="http://schemas.microsoft.com/office/drawing/2014/main" id="{A7A3D252-9CE5-EA41-8A55-CFCDFE8B6BCD}"/>
              </a:ext>
            </a:extLst>
          </p:cNvPr>
          <p:cNvSpPr>
            <a:spLocks noGrp="1"/>
          </p:cNvSpPr>
          <p:nvPr>
            <p:ph type="dt" sz="half" idx="2"/>
          </p:nvPr>
        </p:nvSpPr>
        <p:spPr>
          <a:xfrm>
            <a:off x="1841881" y="12712700"/>
            <a:ext cx="5486400" cy="730250"/>
          </a:xfrm>
          <a:prstGeom prst="rect">
            <a:avLst/>
          </a:prstGeom>
        </p:spPr>
        <p:txBody>
          <a:bodyPr vert="horz" lIns="91440" tIns="45720" rIns="91440" bIns="45720" rtlCol="0" anchor="ctr"/>
          <a:lstStyle>
            <a:lvl1pPr marL="0" marR="0" indent="0" algn="l" defTabSz="825500" rtl="0" fontAlgn="auto" latinLnBrk="0" hangingPunct="1">
              <a:lnSpc>
                <a:spcPct val="100000"/>
              </a:lnSpc>
              <a:spcBef>
                <a:spcPts val="0"/>
              </a:spcBef>
              <a:spcAft>
                <a:spcPts val="0"/>
              </a:spcAft>
              <a:buClrTx/>
              <a:buSzTx/>
              <a:buFontTx/>
              <a:buNone/>
              <a:tabLst/>
              <a:defRPr kumimoji="0" lang="en-GB" sz="1800" b="0" i="0" u="none" strike="noStrike" cap="none" spc="0" normalizeH="0" baseline="0" smtClean="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Solanel Light"/>
              </a:defRPr>
            </a:lvl1pPr>
          </a:lstStyle>
          <a:p>
            <a:fld id="{FC0F2D0E-1562-D646-99F2-CAE714F2254D}" type="datetime2">
              <a:rPr lang="en-NZ" smtClean="0"/>
              <a:pPr/>
              <a:t>Wednesday, 6 April 2022</a:t>
            </a:fld>
            <a:endParaRPr lang="en-NZ"/>
          </a:p>
        </p:txBody>
      </p:sp>
      <p:sp>
        <p:nvSpPr>
          <p:cNvPr id="8" name="Footer Placeholder 4">
            <a:extLst>
              <a:ext uri="{FF2B5EF4-FFF2-40B4-BE49-F238E27FC236}">
                <a16:creationId xmlns:a16="http://schemas.microsoft.com/office/drawing/2014/main" id="{30CDB7C2-8907-A84A-9248-C6F179B5EC4F}"/>
              </a:ext>
            </a:extLst>
          </p:cNvPr>
          <p:cNvSpPr>
            <a:spLocks noGrp="1"/>
          </p:cNvSpPr>
          <p:nvPr>
            <p:ph type="ftr" sz="quarter" idx="3"/>
          </p:nvPr>
        </p:nvSpPr>
        <p:spPr>
          <a:xfrm>
            <a:off x="8624824" y="12712700"/>
            <a:ext cx="8229600" cy="730250"/>
          </a:xfrm>
          <a:prstGeom prst="rect">
            <a:avLst/>
          </a:prstGeom>
        </p:spPr>
        <p:txBody>
          <a:bodyPr vert="horz" lIns="91440" tIns="45720" rIns="91440" bIns="45720" rtlCol="0" anchor="ctr"/>
          <a:lstStyle>
            <a:lvl1pPr algn="ctr">
              <a:defRPr sz="1800">
                <a:solidFill>
                  <a:schemeClr val="tx1">
                    <a:lumMod val="50000"/>
                    <a:lumOff val="50000"/>
                  </a:schemeClr>
                </a:solidFill>
                <a:latin typeface="Arial" panose="020B0604020202020204" pitchFamily="34" charset="0"/>
                <a:cs typeface="Arial" panose="020B0604020202020204" pitchFamily="34" charset="0"/>
              </a:defRPr>
            </a:lvl1pPr>
          </a:lstStyle>
          <a:p>
            <a:pPr hangingPunct="1"/>
            <a:r>
              <a:rPr lang="en-GB"/>
              <a:t>Digital Twin Hub</a:t>
            </a:r>
          </a:p>
        </p:txBody>
      </p:sp>
      <p:sp>
        <p:nvSpPr>
          <p:cNvPr id="9" name="Slide Number Placeholder 5">
            <a:extLst>
              <a:ext uri="{FF2B5EF4-FFF2-40B4-BE49-F238E27FC236}">
                <a16:creationId xmlns:a16="http://schemas.microsoft.com/office/drawing/2014/main" id="{74938749-4768-044F-B06B-7A1267FC3941}"/>
              </a:ext>
            </a:extLst>
          </p:cNvPr>
          <p:cNvSpPr>
            <a:spLocks noGrp="1"/>
          </p:cNvSpPr>
          <p:nvPr>
            <p:ph type="sldNum" sz="quarter" idx="4"/>
          </p:nvPr>
        </p:nvSpPr>
        <p:spPr>
          <a:xfrm>
            <a:off x="18150967" y="12712700"/>
            <a:ext cx="5486400" cy="730250"/>
          </a:xfrm>
          <a:prstGeom prst="rect">
            <a:avLst/>
          </a:prstGeom>
        </p:spPr>
        <p:txBody>
          <a:bodyPr vert="horz" lIns="91440" tIns="45720" rIns="91440" bIns="45720" rtlCol="0" anchor="ctr"/>
          <a:lstStyle>
            <a:lvl1pPr algn="r">
              <a:defRPr sz="1800">
                <a:solidFill>
                  <a:schemeClr val="tx1">
                    <a:lumMod val="50000"/>
                    <a:lumOff val="50000"/>
                  </a:schemeClr>
                </a:solidFill>
                <a:latin typeface="Arial" panose="020B0604020202020204" pitchFamily="34" charset="0"/>
                <a:cs typeface="Arial" panose="020B0604020202020204" pitchFamily="34" charset="0"/>
              </a:defRPr>
            </a:lvl1pPr>
          </a:lstStyle>
          <a:p>
            <a:fld id="{A69AFCB7-F770-D14E-80C8-C63F247317B5}" type="slidenum">
              <a:rPr lang="en-US" smtClean="0"/>
              <a:pPr/>
              <a:t>‹#›</a:t>
            </a:fld>
            <a:endParaRPr lang="en-US"/>
          </a:p>
        </p:txBody>
      </p:sp>
    </p:spTree>
    <p:extLst>
      <p:ext uri="{BB962C8B-B14F-4D97-AF65-F5344CB8AC3E}">
        <p14:creationId xmlns:p14="http://schemas.microsoft.com/office/powerpoint/2010/main" val="126758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72CF7B-BDCC-984E-A0CA-74C1E366BE08}"/>
              </a:ext>
            </a:extLst>
          </p:cNvPr>
          <p:cNvSpPr>
            <a:spLocks noGrp="1"/>
          </p:cNvSpPr>
          <p:nvPr>
            <p:ph sz="half" idx="1"/>
          </p:nvPr>
        </p:nvSpPr>
        <p:spPr>
          <a:xfrm>
            <a:off x="1822450" y="3651250"/>
            <a:ext cx="10293350" cy="87026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5678EF-C3C0-3F47-94A5-84D2B7CDD856}"/>
              </a:ext>
            </a:extLst>
          </p:cNvPr>
          <p:cNvSpPr>
            <a:spLocks noGrp="1"/>
          </p:cNvSpPr>
          <p:nvPr>
            <p:ph sz="half" idx="2"/>
          </p:nvPr>
        </p:nvSpPr>
        <p:spPr>
          <a:xfrm>
            <a:off x="12414250" y="3651250"/>
            <a:ext cx="10293350" cy="87026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3">
            <a:extLst>
              <a:ext uri="{FF2B5EF4-FFF2-40B4-BE49-F238E27FC236}">
                <a16:creationId xmlns:a16="http://schemas.microsoft.com/office/drawing/2014/main" id="{2C9EC0FB-8A94-E44F-8B3E-6CC0A8A7CCD1}"/>
              </a:ext>
            </a:extLst>
          </p:cNvPr>
          <p:cNvSpPr>
            <a:spLocks noGrp="1"/>
          </p:cNvSpPr>
          <p:nvPr>
            <p:ph type="dt" sz="half" idx="10"/>
          </p:nvPr>
        </p:nvSpPr>
        <p:spPr>
          <a:xfrm>
            <a:off x="1840739" y="12712700"/>
            <a:ext cx="5486400" cy="730250"/>
          </a:xfrm>
          <a:prstGeom prst="rect">
            <a:avLst/>
          </a:prstGeom>
        </p:spPr>
        <p:txBody>
          <a:bodyPr vert="horz" lIns="91440" tIns="45720" rIns="91440" bIns="45720" rtlCol="0" anchor="ctr"/>
          <a:lstStyle>
            <a:lvl1pPr marL="0" marR="0" indent="0" algn="l" defTabSz="825500" rtl="0" fontAlgn="auto" latinLnBrk="0" hangingPunct="1">
              <a:lnSpc>
                <a:spcPct val="100000"/>
              </a:lnSpc>
              <a:spcBef>
                <a:spcPts val="0"/>
              </a:spcBef>
              <a:spcAft>
                <a:spcPts val="0"/>
              </a:spcAft>
              <a:buClrTx/>
              <a:buSzTx/>
              <a:buFontTx/>
              <a:buNone/>
              <a:tabLst/>
              <a:defRPr kumimoji="0" lang="en-GB" sz="1800" b="0" i="0" u="none" strike="noStrike" cap="none" spc="0" normalizeH="0" baseline="0" smtClean="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Solanel Light"/>
              </a:defRPr>
            </a:lvl1pPr>
          </a:lstStyle>
          <a:p>
            <a:fld id="{72772947-D141-D441-BE87-8392245D6948}" type="datetime2">
              <a:rPr lang="en-NZ" smtClean="0"/>
              <a:pPr/>
              <a:t>Wednesday, 6 April 2022</a:t>
            </a:fld>
            <a:endParaRPr lang="en-NZ"/>
          </a:p>
        </p:txBody>
      </p:sp>
      <p:sp>
        <p:nvSpPr>
          <p:cNvPr id="9" name="Footer Placeholder 4">
            <a:extLst>
              <a:ext uri="{FF2B5EF4-FFF2-40B4-BE49-F238E27FC236}">
                <a16:creationId xmlns:a16="http://schemas.microsoft.com/office/drawing/2014/main" id="{5B0E8306-18BB-0E45-936F-A2B9AF32606B}"/>
              </a:ext>
            </a:extLst>
          </p:cNvPr>
          <p:cNvSpPr>
            <a:spLocks noGrp="1"/>
          </p:cNvSpPr>
          <p:nvPr>
            <p:ph type="ftr" sz="quarter" idx="3"/>
          </p:nvPr>
        </p:nvSpPr>
        <p:spPr>
          <a:xfrm>
            <a:off x="8624253" y="12712700"/>
            <a:ext cx="8229600" cy="730250"/>
          </a:xfrm>
          <a:prstGeom prst="rect">
            <a:avLst/>
          </a:prstGeom>
        </p:spPr>
        <p:txBody>
          <a:bodyPr vert="horz" lIns="91440" tIns="45720" rIns="91440" bIns="45720" rtlCol="0" anchor="ctr"/>
          <a:lstStyle>
            <a:lvl1pPr algn="ctr">
              <a:defRPr sz="1800">
                <a:solidFill>
                  <a:schemeClr val="tx1">
                    <a:lumMod val="50000"/>
                    <a:lumOff val="50000"/>
                  </a:schemeClr>
                </a:solidFill>
                <a:latin typeface="Arial" panose="020B0604020202020204" pitchFamily="34" charset="0"/>
                <a:cs typeface="Arial" panose="020B0604020202020204" pitchFamily="34" charset="0"/>
              </a:defRPr>
            </a:lvl1pPr>
          </a:lstStyle>
          <a:p>
            <a:pPr hangingPunct="1"/>
            <a:r>
              <a:rPr lang="en-GB"/>
              <a:t>Digital Twin Hub</a:t>
            </a:r>
          </a:p>
        </p:txBody>
      </p:sp>
      <p:sp>
        <p:nvSpPr>
          <p:cNvPr id="10" name="Slide Number Placeholder 5">
            <a:extLst>
              <a:ext uri="{FF2B5EF4-FFF2-40B4-BE49-F238E27FC236}">
                <a16:creationId xmlns:a16="http://schemas.microsoft.com/office/drawing/2014/main" id="{EB5B4165-0ECF-9647-84B0-13ECBA82454F}"/>
              </a:ext>
            </a:extLst>
          </p:cNvPr>
          <p:cNvSpPr>
            <a:spLocks noGrp="1"/>
          </p:cNvSpPr>
          <p:nvPr>
            <p:ph type="sldNum" sz="quarter" idx="4"/>
          </p:nvPr>
        </p:nvSpPr>
        <p:spPr>
          <a:xfrm>
            <a:off x="18150967" y="12712700"/>
            <a:ext cx="5486400" cy="730250"/>
          </a:xfrm>
          <a:prstGeom prst="rect">
            <a:avLst/>
          </a:prstGeom>
        </p:spPr>
        <p:txBody>
          <a:bodyPr vert="horz" lIns="91440" tIns="45720" rIns="91440" bIns="45720" rtlCol="0" anchor="ctr"/>
          <a:lstStyle>
            <a:lvl1pPr algn="r">
              <a:defRPr sz="1800">
                <a:solidFill>
                  <a:schemeClr val="tx1">
                    <a:lumMod val="50000"/>
                    <a:lumOff val="50000"/>
                  </a:schemeClr>
                </a:solidFill>
                <a:latin typeface="Arial" panose="020B0604020202020204" pitchFamily="34" charset="0"/>
                <a:cs typeface="Arial" panose="020B0604020202020204" pitchFamily="34" charset="0"/>
              </a:defRPr>
            </a:lvl1pPr>
          </a:lstStyle>
          <a:p>
            <a:fld id="{A69AFCB7-F770-D14E-80C8-C63F247317B5}" type="slidenum">
              <a:rPr lang="en-US" smtClean="0"/>
              <a:pPr/>
              <a:t>‹#›</a:t>
            </a:fld>
            <a:endParaRPr lang="en-US"/>
          </a:p>
        </p:txBody>
      </p:sp>
      <p:sp>
        <p:nvSpPr>
          <p:cNvPr id="5" name="Title 4">
            <a:extLst>
              <a:ext uri="{FF2B5EF4-FFF2-40B4-BE49-F238E27FC236}">
                <a16:creationId xmlns:a16="http://schemas.microsoft.com/office/drawing/2014/main" id="{D1A316FC-C12D-C64C-AFB7-6A6486E6F591}"/>
              </a:ext>
            </a:extLst>
          </p:cNvPr>
          <p:cNvSpPr>
            <a:spLocks noGrp="1"/>
          </p:cNvSpPr>
          <p:nvPr>
            <p:ph type="title"/>
          </p:nvPr>
        </p:nvSpPr>
        <p:spPr>
          <a:xfrm>
            <a:off x="1840739" y="1565275"/>
            <a:ext cx="20866861" cy="2085975"/>
          </a:xfrm>
          <a:prstGeom prst="rect">
            <a:avLst/>
          </a:prstGeom>
        </p:spPr>
        <p:txBody>
          <a:bodyPr/>
          <a:lstStyle>
            <a:lvl1pPr>
              <a:defRPr sz="5400" b="1"/>
            </a:lvl1pPr>
          </a:lstStyle>
          <a:p>
            <a:r>
              <a:rPr lang="en-GB"/>
              <a:t>Click to edit Master title style</a:t>
            </a:r>
            <a:endParaRPr lang="en-US"/>
          </a:p>
        </p:txBody>
      </p:sp>
    </p:spTree>
    <p:extLst>
      <p:ext uri="{BB962C8B-B14F-4D97-AF65-F5344CB8AC3E}">
        <p14:creationId xmlns:p14="http://schemas.microsoft.com/office/powerpoint/2010/main" val="233173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1926C48-3881-4E44-8776-B9CEDFA7CE3D}"/>
              </a:ext>
            </a:extLst>
          </p:cNvPr>
          <p:cNvSpPr/>
          <p:nvPr userDrawn="1"/>
        </p:nvSpPr>
        <p:spPr>
          <a:xfrm>
            <a:off x="-256032" y="12712700"/>
            <a:ext cx="24816816" cy="1003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4F11BCF-41F7-5C4F-B46C-9B38373FA5B3}"/>
              </a:ext>
            </a:extLst>
          </p:cNvPr>
          <p:cNvSpPr>
            <a:spLocks noGrp="1"/>
          </p:cNvSpPr>
          <p:nvPr>
            <p:ph type="body" idx="1"/>
          </p:nvPr>
        </p:nvSpPr>
        <p:spPr>
          <a:xfrm>
            <a:off x="1822450" y="3362325"/>
            <a:ext cx="10172700"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D1E171A-3C5D-844C-AB43-9CF0750AC874}"/>
              </a:ext>
            </a:extLst>
          </p:cNvPr>
          <p:cNvSpPr>
            <a:spLocks noGrp="1"/>
          </p:cNvSpPr>
          <p:nvPr>
            <p:ph sz="half" idx="2"/>
          </p:nvPr>
        </p:nvSpPr>
        <p:spPr>
          <a:xfrm>
            <a:off x="1822450" y="5010150"/>
            <a:ext cx="10172700" cy="73691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617D643-1931-8E47-AF05-23FD9EE4A18F}"/>
              </a:ext>
            </a:extLst>
          </p:cNvPr>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B97CE1-7119-424F-946A-AC53606BF948}"/>
              </a:ext>
            </a:extLst>
          </p:cNvPr>
          <p:cNvSpPr>
            <a:spLocks noGrp="1"/>
          </p:cNvSpPr>
          <p:nvPr>
            <p:ph sz="quarter" idx="4"/>
          </p:nvPr>
        </p:nvSpPr>
        <p:spPr>
          <a:xfrm>
            <a:off x="12344400" y="5010150"/>
            <a:ext cx="10366375" cy="73691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3">
            <a:extLst>
              <a:ext uri="{FF2B5EF4-FFF2-40B4-BE49-F238E27FC236}">
                <a16:creationId xmlns:a16="http://schemas.microsoft.com/office/drawing/2014/main" id="{62C648DF-C7D5-354B-BA9B-CEA70BF8842E}"/>
              </a:ext>
            </a:extLst>
          </p:cNvPr>
          <p:cNvSpPr>
            <a:spLocks noGrp="1"/>
          </p:cNvSpPr>
          <p:nvPr>
            <p:ph type="dt" sz="half" idx="10"/>
          </p:nvPr>
        </p:nvSpPr>
        <p:spPr>
          <a:xfrm>
            <a:off x="1822450" y="12712700"/>
            <a:ext cx="5486400" cy="730250"/>
          </a:xfrm>
          <a:prstGeom prst="rect">
            <a:avLst/>
          </a:prstGeom>
        </p:spPr>
        <p:txBody>
          <a:bodyPr vert="horz" lIns="91440" tIns="45720" rIns="91440" bIns="45720" rtlCol="0" anchor="ctr"/>
          <a:lstStyle>
            <a:lvl1pPr marL="0" marR="0" indent="0" algn="l" defTabSz="825500" rtl="0" fontAlgn="auto" latinLnBrk="0" hangingPunct="1">
              <a:lnSpc>
                <a:spcPct val="100000"/>
              </a:lnSpc>
              <a:spcBef>
                <a:spcPts val="0"/>
              </a:spcBef>
              <a:spcAft>
                <a:spcPts val="0"/>
              </a:spcAft>
              <a:buClrTx/>
              <a:buSzTx/>
              <a:buFontTx/>
              <a:buNone/>
              <a:tabLst/>
              <a:defRPr kumimoji="0" lang="en-GB" sz="1800" b="0" i="0" u="none" strike="noStrike" cap="none" spc="0" normalizeH="0" baseline="0" smtClean="0">
                <a:ln>
                  <a:noFill/>
                </a:ln>
                <a:solidFill>
                  <a:schemeClr val="bg1"/>
                </a:solidFill>
                <a:effectLst/>
                <a:uFillTx/>
                <a:latin typeface="Arial" panose="020B0604020202020204" pitchFamily="34" charset="0"/>
                <a:ea typeface="+mn-ea"/>
                <a:cs typeface="Arial" panose="020B0604020202020204" pitchFamily="34" charset="0"/>
                <a:sym typeface="Solanel Light"/>
              </a:defRPr>
            </a:lvl1pPr>
          </a:lstStyle>
          <a:p>
            <a:fld id="{F1ED303D-9AFE-FC4B-BC31-B4E66F998857}" type="datetime2">
              <a:rPr lang="en-NZ" smtClean="0"/>
              <a:pPr/>
              <a:t>Wednesday, 6 April 2022</a:t>
            </a:fld>
            <a:endParaRPr lang="en-NZ"/>
          </a:p>
        </p:txBody>
      </p:sp>
      <p:sp>
        <p:nvSpPr>
          <p:cNvPr id="11" name="Footer Placeholder 4">
            <a:extLst>
              <a:ext uri="{FF2B5EF4-FFF2-40B4-BE49-F238E27FC236}">
                <a16:creationId xmlns:a16="http://schemas.microsoft.com/office/drawing/2014/main" id="{B1F9A457-787E-4B4B-844E-85DEFD3C1BC2}"/>
              </a:ext>
            </a:extLst>
          </p:cNvPr>
          <p:cNvSpPr>
            <a:spLocks noGrp="1"/>
          </p:cNvSpPr>
          <p:nvPr>
            <p:ph type="ftr" sz="quarter" idx="11"/>
          </p:nvPr>
        </p:nvSpPr>
        <p:spPr>
          <a:xfrm>
            <a:off x="8615108" y="12712700"/>
            <a:ext cx="8229600" cy="73025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cs typeface="Arial" panose="020B0604020202020204" pitchFamily="34" charset="0"/>
              </a:defRPr>
            </a:lvl1pPr>
          </a:lstStyle>
          <a:p>
            <a:pPr hangingPunct="1"/>
            <a:r>
              <a:rPr lang="en-GB"/>
              <a:t>Digital Twin Hub</a:t>
            </a:r>
          </a:p>
        </p:txBody>
      </p:sp>
      <p:sp>
        <p:nvSpPr>
          <p:cNvPr id="12" name="Slide Number Placeholder 5">
            <a:extLst>
              <a:ext uri="{FF2B5EF4-FFF2-40B4-BE49-F238E27FC236}">
                <a16:creationId xmlns:a16="http://schemas.microsoft.com/office/drawing/2014/main" id="{97354606-34E3-F440-92BB-2CDBB0349368}"/>
              </a:ext>
            </a:extLst>
          </p:cNvPr>
          <p:cNvSpPr>
            <a:spLocks noGrp="1"/>
          </p:cNvSpPr>
          <p:nvPr>
            <p:ph type="sldNum" sz="quarter" idx="12"/>
          </p:nvPr>
        </p:nvSpPr>
        <p:spPr>
          <a:xfrm>
            <a:off x="18150967" y="12712700"/>
            <a:ext cx="5486400" cy="730250"/>
          </a:xfrm>
          <a:prstGeom prst="rect">
            <a:avLst/>
          </a:prstGeom>
        </p:spPr>
        <p:txBody>
          <a:bodyPr vert="horz" lIns="91440" tIns="45720" rIns="91440" bIns="45720" rtlCol="0" anchor="ctr"/>
          <a:lstStyle>
            <a:lvl1pPr algn="r">
              <a:defRPr sz="1800">
                <a:solidFill>
                  <a:schemeClr val="bg1"/>
                </a:solidFill>
                <a:latin typeface="Arial" panose="020B0604020202020204" pitchFamily="34" charset="0"/>
                <a:cs typeface="Arial" panose="020B0604020202020204" pitchFamily="34" charset="0"/>
              </a:defRPr>
            </a:lvl1pPr>
          </a:lstStyle>
          <a:p>
            <a:fld id="{A69AFCB7-F770-D14E-80C8-C63F247317B5}" type="slidenum">
              <a:rPr lang="en-US" smtClean="0"/>
              <a:pPr/>
              <a:t>‹#›</a:t>
            </a:fld>
            <a:endParaRPr lang="en-US"/>
          </a:p>
        </p:txBody>
      </p:sp>
      <p:sp>
        <p:nvSpPr>
          <p:cNvPr id="7" name="Title 6">
            <a:extLst>
              <a:ext uri="{FF2B5EF4-FFF2-40B4-BE49-F238E27FC236}">
                <a16:creationId xmlns:a16="http://schemas.microsoft.com/office/drawing/2014/main" id="{99A91A6E-924C-FF4D-AFA1-82679E022209}"/>
              </a:ext>
            </a:extLst>
          </p:cNvPr>
          <p:cNvSpPr>
            <a:spLocks noGrp="1"/>
          </p:cNvSpPr>
          <p:nvPr>
            <p:ph type="title"/>
          </p:nvPr>
        </p:nvSpPr>
        <p:spPr>
          <a:xfrm>
            <a:off x="1854964" y="1589976"/>
            <a:ext cx="21031200" cy="1772349"/>
          </a:xfrm>
          <a:prstGeom prst="rect">
            <a:avLst/>
          </a:prstGeom>
        </p:spPr>
        <p:txBody>
          <a:bodyPr/>
          <a:lstStyle>
            <a:lvl1pPr>
              <a:defRPr sz="5400" b="1"/>
            </a:lvl1pPr>
          </a:lstStyle>
          <a:p>
            <a:r>
              <a:rPr lang="en-GB"/>
              <a:t>Click to edit Master title style</a:t>
            </a:r>
            <a:endParaRPr lang="en-US"/>
          </a:p>
        </p:txBody>
      </p:sp>
    </p:spTree>
    <p:extLst>
      <p:ext uri="{BB962C8B-B14F-4D97-AF65-F5344CB8AC3E}">
        <p14:creationId xmlns:p14="http://schemas.microsoft.com/office/powerpoint/2010/main" val="405684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5AD729-3785-A841-9D1F-E98948AECEB8}"/>
              </a:ext>
            </a:extLst>
          </p:cNvPr>
          <p:cNvSpPr/>
          <p:nvPr userDrawn="1"/>
        </p:nvSpPr>
        <p:spPr>
          <a:xfrm>
            <a:off x="-256032" y="12712700"/>
            <a:ext cx="24816816" cy="1003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a:extLst>
              <a:ext uri="{FF2B5EF4-FFF2-40B4-BE49-F238E27FC236}">
                <a16:creationId xmlns:a16="http://schemas.microsoft.com/office/drawing/2014/main" id="{6CB2CEC4-D192-1B43-932D-274D82CD4AD8}"/>
              </a:ext>
            </a:extLst>
          </p:cNvPr>
          <p:cNvSpPr>
            <a:spLocks noGrp="1"/>
          </p:cNvSpPr>
          <p:nvPr>
            <p:ph type="dt" sz="half" idx="2"/>
          </p:nvPr>
        </p:nvSpPr>
        <p:spPr>
          <a:xfrm>
            <a:off x="1822450" y="12712700"/>
            <a:ext cx="5486400" cy="730250"/>
          </a:xfrm>
          <a:prstGeom prst="rect">
            <a:avLst/>
          </a:prstGeom>
        </p:spPr>
        <p:txBody>
          <a:bodyPr vert="horz" lIns="91440" tIns="45720" rIns="91440" bIns="45720" rtlCol="0" anchor="ctr"/>
          <a:lstStyle>
            <a:lvl1pPr marL="0" marR="0" indent="0" algn="l" defTabSz="825500" rtl="0" fontAlgn="auto" latinLnBrk="0" hangingPunct="1">
              <a:lnSpc>
                <a:spcPct val="100000"/>
              </a:lnSpc>
              <a:spcBef>
                <a:spcPts val="0"/>
              </a:spcBef>
              <a:spcAft>
                <a:spcPts val="0"/>
              </a:spcAft>
              <a:buClrTx/>
              <a:buSzTx/>
              <a:buFontTx/>
              <a:buNone/>
              <a:tabLst/>
              <a:defRPr kumimoji="0" lang="en-GB" sz="1800" b="0" i="0" u="none" strike="noStrike" cap="none" spc="0" normalizeH="0" baseline="0" smtClean="0">
                <a:ln>
                  <a:noFill/>
                </a:ln>
                <a:solidFill>
                  <a:schemeClr val="bg1"/>
                </a:solidFill>
                <a:effectLst/>
                <a:uFillTx/>
                <a:latin typeface="Arial" panose="020B0604020202020204" pitchFamily="34" charset="0"/>
                <a:ea typeface="+mn-ea"/>
                <a:cs typeface="Arial" panose="020B0604020202020204" pitchFamily="34" charset="0"/>
                <a:sym typeface="Solanel Light"/>
              </a:defRPr>
            </a:lvl1pPr>
          </a:lstStyle>
          <a:p>
            <a:fld id="{A0AB64CD-C854-0247-AB88-92711BD13ED1}" type="datetime2">
              <a:rPr lang="en-NZ" smtClean="0"/>
              <a:pPr/>
              <a:t>Wednesday, 6 April 2022</a:t>
            </a:fld>
            <a:endParaRPr lang="en-NZ"/>
          </a:p>
        </p:txBody>
      </p:sp>
      <p:sp>
        <p:nvSpPr>
          <p:cNvPr id="7" name="Footer Placeholder 4">
            <a:extLst>
              <a:ext uri="{FF2B5EF4-FFF2-40B4-BE49-F238E27FC236}">
                <a16:creationId xmlns:a16="http://schemas.microsoft.com/office/drawing/2014/main" id="{D1D19F7B-D431-8C4A-B010-370EE8985AAE}"/>
              </a:ext>
            </a:extLst>
          </p:cNvPr>
          <p:cNvSpPr>
            <a:spLocks noGrp="1"/>
          </p:cNvSpPr>
          <p:nvPr>
            <p:ph type="ftr" sz="quarter" idx="3"/>
          </p:nvPr>
        </p:nvSpPr>
        <p:spPr>
          <a:xfrm>
            <a:off x="8615108" y="12712700"/>
            <a:ext cx="8229600" cy="73025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cs typeface="Arial" panose="020B0604020202020204" pitchFamily="34" charset="0"/>
              </a:defRPr>
            </a:lvl1pPr>
          </a:lstStyle>
          <a:p>
            <a:pPr hangingPunct="1"/>
            <a:r>
              <a:rPr lang="en-GB"/>
              <a:t>Digital Twin Hub</a:t>
            </a:r>
          </a:p>
        </p:txBody>
      </p:sp>
      <p:sp>
        <p:nvSpPr>
          <p:cNvPr id="8" name="Slide Number Placeholder 5">
            <a:extLst>
              <a:ext uri="{FF2B5EF4-FFF2-40B4-BE49-F238E27FC236}">
                <a16:creationId xmlns:a16="http://schemas.microsoft.com/office/drawing/2014/main" id="{C5145119-CBB4-0845-A5B2-C68F0C9972E0}"/>
              </a:ext>
            </a:extLst>
          </p:cNvPr>
          <p:cNvSpPr>
            <a:spLocks noGrp="1"/>
          </p:cNvSpPr>
          <p:nvPr>
            <p:ph type="sldNum" sz="quarter" idx="4"/>
          </p:nvPr>
        </p:nvSpPr>
        <p:spPr>
          <a:xfrm>
            <a:off x="18150967" y="12712700"/>
            <a:ext cx="5486400" cy="730250"/>
          </a:xfrm>
          <a:prstGeom prst="rect">
            <a:avLst/>
          </a:prstGeom>
        </p:spPr>
        <p:txBody>
          <a:bodyPr vert="horz" lIns="91440" tIns="45720" rIns="91440" bIns="45720" rtlCol="0" anchor="ctr"/>
          <a:lstStyle>
            <a:lvl1pPr algn="r">
              <a:defRPr sz="1800">
                <a:solidFill>
                  <a:schemeClr val="bg1"/>
                </a:solidFill>
                <a:latin typeface="Arial" panose="020B0604020202020204" pitchFamily="34" charset="0"/>
                <a:cs typeface="Arial" panose="020B0604020202020204" pitchFamily="34" charset="0"/>
              </a:defRPr>
            </a:lvl1pPr>
          </a:lstStyle>
          <a:p>
            <a:fld id="{A69AFCB7-F770-D14E-80C8-C63F247317B5}" type="slidenum">
              <a:rPr lang="en-US" smtClean="0"/>
              <a:pPr/>
              <a:t>‹#›</a:t>
            </a:fld>
            <a:endParaRPr lang="en-US"/>
          </a:p>
        </p:txBody>
      </p:sp>
      <p:sp>
        <p:nvSpPr>
          <p:cNvPr id="5" name="Title 4">
            <a:extLst>
              <a:ext uri="{FF2B5EF4-FFF2-40B4-BE49-F238E27FC236}">
                <a16:creationId xmlns:a16="http://schemas.microsoft.com/office/drawing/2014/main" id="{C38C83D9-89E8-524B-8637-034531DA2F61}"/>
              </a:ext>
            </a:extLst>
          </p:cNvPr>
          <p:cNvSpPr>
            <a:spLocks noGrp="1"/>
          </p:cNvSpPr>
          <p:nvPr>
            <p:ph type="title"/>
          </p:nvPr>
        </p:nvSpPr>
        <p:spPr>
          <a:xfrm>
            <a:off x="1852930" y="1583563"/>
            <a:ext cx="21031200" cy="2651125"/>
          </a:xfrm>
          <a:prstGeom prst="rect">
            <a:avLst/>
          </a:prstGeom>
        </p:spPr>
        <p:txBody>
          <a:bodyPr/>
          <a:lstStyle>
            <a:lvl1pPr>
              <a:defRPr sz="5400" b="1"/>
            </a:lvl1pPr>
          </a:lstStyle>
          <a:p>
            <a:r>
              <a:rPr lang="en-GB"/>
              <a:t>Click to edit Master title style</a:t>
            </a:r>
            <a:endParaRPr lang="en-US"/>
          </a:p>
        </p:txBody>
      </p:sp>
    </p:spTree>
    <p:extLst>
      <p:ext uri="{BB962C8B-B14F-4D97-AF65-F5344CB8AC3E}">
        <p14:creationId xmlns:p14="http://schemas.microsoft.com/office/powerpoint/2010/main" val="283865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405D25A-63A2-C34B-BE90-EE34A56039AB}"/>
              </a:ext>
            </a:extLst>
          </p:cNvPr>
          <p:cNvSpPr>
            <a:spLocks noGrp="1"/>
          </p:cNvSpPr>
          <p:nvPr>
            <p:ph type="dt" sz="half" idx="2"/>
          </p:nvPr>
        </p:nvSpPr>
        <p:spPr>
          <a:xfrm>
            <a:off x="1822450" y="12712700"/>
            <a:ext cx="5486400" cy="730250"/>
          </a:xfrm>
          <a:prstGeom prst="rect">
            <a:avLst/>
          </a:prstGeom>
        </p:spPr>
        <p:txBody>
          <a:bodyPr vert="horz" lIns="91440" tIns="45720" rIns="91440" bIns="45720" rtlCol="0" anchor="ctr"/>
          <a:lstStyle>
            <a:lvl1pPr marL="0" marR="0" indent="0" algn="l" defTabSz="825500" rtl="0" fontAlgn="auto" latinLnBrk="0" hangingPunct="1">
              <a:lnSpc>
                <a:spcPct val="100000"/>
              </a:lnSpc>
              <a:spcBef>
                <a:spcPts val="0"/>
              </a:spcBef>
              <a:spcAft>
                <a:spcPts val="0"/>
              </a:spcAft>
              <a:buClrTx/>
              <a:buSzTx/>
              <a:buFontTx/>
              <a:buNone/>
              <a:tabLst/>
              <a:defRPr kumimoji="0" lang="en-GB" sz="1800" b="0" i="0" u="none" strike="noStrike" cap="none" spc="0" normalizeH="0" baseline="0" smtClean="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Solanel Light"/>
              </a:defRPr>
            </a:lvl1pPr>
          </a:lstStyle>
          <a:p>
            <a:fld id="{3505A570-19FB-B94F-AE2B-4B7B2BE52B4C}" type="datetime2">
              <a:rPr lang="en-NZ" smtClean="0"/>
              <a:pPr/>
              <a:t>Wednesday, 6 April 2022</a:t>
            </a:fld>
            <a:endParaRPr lang="en-NZ"/>
          </a:p>
        </p:txBody>
      </p:sp>
      <p:sp>
        <p:nvSpPr>
          <p:cNvPr id="6" name="Footer Placeholder 4">
            <a:extLst>
              <a:ext uri="{FF2B5EF4-FFF2-40B4-BE49-F238E27FC236}">
                <a16:creationId xmlns:a16="http://schemas.microsoft.com/office/drawing/2014/main" id="{A6EBC4DA-CD7D-5342-A459-9061D5E7106D}"/>
              </a:ext>
            </a:extLst>
          </p:cNvPr>
          <p:cNvSpPr>
            <a:spLocks noGrp="1"/>
          </p:cNvSpPr>
          <p:nvPr>
            <p:ph type="ftr" sz="quarter" idx="3"/>
          </p:nvPr>
        </p:nvSpPr>
        <p:spPr>
          <a:xfrm>
            <a:off x="8615108" y="12712700"/>
            <a:ext cx="8229600" cy="730250"/>
          </a:xfrm>
          <a:prstGeom prst="rect">
            <a:avLst/>
          </a:prstGeom>
        </p:spPr>
        <p:txBody>
          <a:bodyPr vert="horz" lIns="91440" tIns="45720" rIns="91440" bIns="45720" rtlCol="0" anchor="ctr"/>
          <a:lstStyle>
            <a:lvl1pPr algn="ctr">
              <a:defRPr sz="1800">
                <a:solidFill>
                  <a:schemeClr val="tx1">
                    <a:lumMod val="50000"/>
                    <a:lumOff val="50000"/>
                  </a:schemeClr>
                </a:solidFill>
                <a:latin typeface="Arial" panose="020B0604020202020204" pitchFamily="34" charset="0"/>
                <a:cs typeface="Arial" panose="020B0604020202020204" pitchFamily="34" charset="0"/>
              </a:defRPr>
            </a:lvl1pPr>
          </a:lstStyle>
          <a:p>
            <a:pPr hangingPunct="1"/>
            <a:r>
              <a:rPr lang="en-GB"/>
              <a:t>Digital Twin Hub</a:t>
            </a:r>
          </a:p>
        </p:txBody>
      </p:sp>
      <p:sp>
        <p:nvSpPr>
          <p:cNvPr id="7" name="Slide Number Placeholder 5">
            <a:extLst>
              <a:ext uri="{FF2B5EF4-FFF2-40B4-BE49-F238E27FC236}">
                <a16:creationId xmlns:a16="http://schemas.microsoft.com/office/drawing/2014/main" id="{5EB33147-D223-DE44-AFC0-F58497255F0D}"/>
              </a:ext>
            </a:extLst>
          </p:cNvPr>
          <p:cNvSpPr>
            <a:spLocks noGrp="1"/>
          </p:cNvSpPr>
          <p:nvPr>
            <p:ph type="sldNum" sz="quarter" idx="4"/>
          </p:nvPr>
        </p:nvSpPr>
        <p:spPr>
          <a:xfrm>
            <a:off x="18150967" y="12712700"/>
            <a:ext cx="5486400" cy="730250"/>
          </a:xfrm>
          <a:prstGeom prst="rect">
            <a:avLst/>
          </a:prstGeom>
        </p:spPr>
        <p:txBody>
          <a:bodyPr vert="horz" lIns="91440" tIns="45720" rIns="91440" bIns="45720" rtlCol="0" anchor="ctr"/>
          <a:lstStyle>
            <a:lvl1pPr algn="r">
              <a:defRPr sz="1800">
                <a:solidFill>
                  <a:schemeClr val="tx1">
                    <a:lumMod val="50000"/>
                    <a:lumOff val="50000"/>
                  </a:schemeClr>
                </a:solidFill>
                <a:latin typeface="Arial" panose="020B0604020202020204" pitchFamily="34" charset="0"/>
                <a:cs typeface="Arial" panose="020B0604020202020204" pitchFamily="34" charset="0"/>
              </a:defRPr>
            </a:lvl1pPr>
          </a:lstStyle>
          <a:p>
            <a:fld id="{A69AFCB7-F770-D14E-80C8-C63F247317B5}" type="slidenum">
              <a:rPr lang="en-US" smtClean="0"/>
              <a:pPr/>
              <a:t>‹#›</a:t>
            </a:fld>
            <a:endParaRPr lang="en-US"/>
          </a:p>
        </p:txBody>
      </p:sp>
      <p:sp>
        <p:nvSpPr>
          <p:cNvPr id="3" name="Title 2">
            <a:extLst>
              <a:ext uri="{FF2B5EF4-FFF2-40B4-BE49-F238E27FC236}">
                <a16:creationId xmlns:a16="http://schemas.microsoft.com/office/drawing/2014/main" id="{E64BB3ED-FF77-F34C-946D-DB3E5B11B839}"/>
              </a:ext>
            </a:extLst>
          </p:cNvPr>
          <p:cNvSpPr>
            <a:spLocks noGrp="1"/>
          </p:cNvSpPr>
          <p:nvPr>
            <p:ph type="title"/>
          </p:nvPr>
        </p:nvSpPr>
        <p:spPr>
          <a:xfrm>
            <a:off x="1852930" y="1583563"/>
            <a:ext cx="21031200" cy="2651125"/>
          </a:xfrm>
          <a:prstGeom prst="rect">
            <a:avLst/>
          </a:prstGeom>
        </p:spPr>
        <p:txBody>
          <a:bodyPr/>
          <a:lstStyle>
            <a:lvl1pPr>
              <a:defRPr sz="5400" b="1"/>
            </a:lvl1pPr>
          </a:lstStyle>
          <a:p>
            <a:r>
              <a:rPr lang="en-GB"/>
              <a:t>Click to edit Master title style</a:t>
            </a:r>
            <a:endParaRPr lang="en-US"/>
          </a:p>
        </p:txBody>
      </p:sp>
    </p:spTree>
    <p:extLst>
      <p:ext uri="{BB962C8B-B14F-4D97-AF65-F5344CB8AC3E}">
        <p14:creationId xmlns:p14="http://schemas.microsoft.com/office/powerpoint/2010/main" val="365737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B48FF-3EA5-4345-B424-7A09A50B8241}"/>
              </a:ext>
            </a:extLst>
          </p:cNvPr>
          <p:cNvSpPr>
            <a:spLocks noGrp="1"/>
          </p:cNvSpPr>
          <p:nvPr>
            <p:ph idx="1"/>
          </p:nvPr>
        </p:nvSpPr>
        <p:spPr>
          <a:xfrm>
            <a:off x="7055232" y="2194561"/>
            <a:ext cx="16444847" cy="1024128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3">
            <a:extLst>
              <a:ext uri="{FF2B5EF4-FFF2-40B4-BE49-F238E27FC236}">
                <a16:creationId xmlns:a16="http://schemas.microsoft.com/office/drawing/2014/main" id="{78E1FBCE-4B58-0A4A-83EA-B85C6BEB3A51}"/>
              </a:ext>
            </a:extLst>
          </p:cNvPr>
          <p:cNvSpPr>
            <a:spLocks noGrp="1"/>
          </p:cNvSpPr>
          <p:nvPr>
            <p:ph type="dt" sz="half" idx="10"/>
          </p:nvPr>
        </p:nvSpPr>
        <p:spPr>
          <a:xfrm>
            <a:off x="1852676" y="12712700"/>
            <a:ext cx="5486400" cy="730250"/>
          </a:xfrm>
          <a:prstGeom prst="rect">
            <a:avLst/>
          </a:prstGeom>
        </p:spPr>
        <p:txBody>
          <a:bodyPr vert="horz" lIns="91440" tIns="45720" rIns="91440" bIns="45720" rtlCol="0" anchor="ctr"/>
          <a:lstStyle>
            <a:lvl1pPr marL="0" marR="0" indent="0" algn="l" defTabSz="825500" rtl="0" fontAlgn="auto" latinLnBrk="0" hangingPunct="1">
              <a:lnSpc>
                <a:spcPct val="100000"/>
              </a:lnSpc>
              <a:spcBef>
                <a:spcPts val="0"/>
              </a:spcBef>
              <a:spcAft>
                <a:spcPts val="0"/>
              </a:spcAft>
              <a:buClrTx/>
              <a:buSzTx/>
              <a:buFontTx/>
              <a:buNone/>
              <a:tabLst/>
              <a:defRPr kumimoji="0" lang="en-GB" sz="1800" b="0" i="0" u="none" strike="noStrike" cap="none" spc="0" normalizeH="0" baseline="0" smtClean="0">
                <a:ln>
                  <a:noFill/>
                </a:ln>
                <a:solidFill>
                  <a:schemeClr val="tx2"/>
                </a:solidFill>
                <a:effectLst/>
                <a:uFillTx/>
                <a:latin typeface="Arial" panose="020B0604020202020204" pitchFamily="34" charset="0"/>
                <a:ea typeface="+mn-ea"/>
                <a:cs typeface="Arial" panose="020B0604020202020204" pitchFamily="34" charset="0"/>
                <a:sym typeface="Solanel Light"/>
              </a:defRPr>
            </a:lvl1pPr>
          </a:lstStyle>
          <a:p>
            <a:fld id="{086A2B26-7593-AF47-9730-856B7561DD64}" type="datetime2">
              <a:rPr lang="en-GB" smtClean="0"/>
              <a:t>Wednesday, 06 April 2022</a:t>
            </a:fld>
            <a:endParaRPr lang="en-GB"/>
          </a:p>
        </p:txBody>
      </p:sp>
      <p:sp>
        <p:nvSpPr>
          <p:cNvPr id="9" name="Footer Placeholder 4">
            <a:extLst>
              <a:ext uri="{FF2B5EF4-FFF2-40B4-BE49-F238E27FC236}">
                <a16:creationId xmlns:a16="http://schemas.microsoft.com/office/drawing/2014/main" id="{30AF79DC-C154-544B-BA83-299DDBFF4ACE}"/>
              </a:ext>
            </a:extLst>
          </p:cNvPr>
          <p:cNvSpPr>
            <a:spLocks noGrp="1"/>
          </p:cNvSpPr>
          <p:nvPr>
            <p:ph type="ftr" sz="quarter" idx="3"/>
          </p:nvPr>
        </p:nvSpPr>
        <p:spPr>
          <a:xfrm>
            <a:off x="8630221" y="12712700"/>
            <a:ext cx="8229600" cy="730250"/>
          </a:xfrm>
          <a:prstGeom prst="rect">
            <a:avLst/>
          </a:prstGeom>
        </p:spPr>
        <p:txBody>
          <a:bodyPr vert="horz" lIns="91440" tIns="45720" rIns="91440" bIns="45720" rtlCol="0" anchor="ctr"/>
          <a:lstStyle>
            <a:lvl1pPr algn="ctr">
              <a:defRPr sz="1800">
                <a:solidFill>
                  <a:schemeClr val="tx1">
                    <a:lumMod val="50000"/>
                    <a:lumOff val="50000"/>
                  </a:schemeClr>
                </a:solidFill>
                <a:latin typeface="Arial" panose="020B0604020202020204" pitchFamily="34" charset="0"/>
                <a:cs typeface="Arial" panose="020B0604020202020204" pitchFamily="34" charset="0"/>
              </a:defRPr>
            </a:lvl1pPr>
          </a:lstStyle>
          <a:p>
            <a:pPr hangingPunct="1"/>
            <a:r>
              <a:rPr lang="en-GB"/>
              <a:t>Digital Twin Hub</a:t>
            </a:r>
          </a:p>
        </p:txBody>
      </p:sp>
      <p:sp>
        <p:nvSpPr>
          <p:cNvPr id="10" name="Slide Number Placeholder 5">
            <a:extLst>
              <a:ext uri="{FF2B5EF4-FFF2-40B4-BE49-F238E27FC236}">
                <a16:creationId xmlns:a16="http://schemas.microsoft.com/office/drawing/2014/main" id="{4DA68943-F4A8-9D43-865F-9482772FF0BB}"/>
              </a:ext>
            </a:extLst>
          </p:cNvPr>
          <p:cNvSpPr>
            <a:spLocks noGrp="1"/>
          </p:cNvSpPr>
          <p:nvPr>
            <p:ph type="sldNum" sz="quarter" idx="4"/>
          </p:nvPr>
        </p:nvSpPr>
        <p:spPr>
          <a:xfrm>
            <a:off x="18150967" y="12712700"/>
            <a:ext cx="5486400" cy="730250"/>
          </a:xfrm>
          <a:prstGeom prst="rect">
            <a:avLst/>
          </a:prstGeom>
        </p:spPr>
        <p:txBody>
          <a:bodyPr vert="horz" lIns="91440" tIns="45720" rIns="91440" bIns="45720" rtlCol="0" anchor="ctr"/>
          <a:lstStyle>
            <a:lvl1pPr algn="r">
              <a:defRPr sz="1800">
                <a:solidFill>
                  <a:schemeClr val="tx1">
                    <a:lumMod val="50000"/>
                    <a:lumOff val="50000"/>
                  </a:schemeClr>
                </a:solidFill>
                <a:latin typeface="Arial" panose="020B0604020202020204" pitchFamily="34" charset="0"/>
                <a:cs typeface="Arial" panose="020B0604020202020204" pitchFamily="34" charset="0"/>
              </a:defRPr>
            </a:lvl1pPr>
          </a:lstStyle>
          <a:p>
            <a:fld id="{A69AFCB7-F770-D14E-80C8-C63F247317B5}" type="slidenum">
              <a:rPr lang="en-US" smtClean="0"/>
              <a:pPr/>
              <a:t>‹#›</a:t>
            </a:fld>
            <a:endParaRPr lang="en-US"/>
          </a:p>
        </p:txBody>
      </p:sp>
      <p:sp>
        <p:nvSpPr>
          <p:cNvPr id="5" name="Rectangle 4">
            <a:extLst>
              <a:ext uri="{FF2B5EF4-FFF2-40B4-BE49-F238E27FC236}">
                <a16:creationId xmlns:a16="http://schemas.microsoft.com/office/drawing/2014/main" id="{13236FC3-4E68-7E4E-9980-39080C80B1EB}"/>
              </a:ext>
            </a:extLst>
          </p:cNvPr>
          <p:cNvSpPr/>
          <p:nvPr userDrawn="1"/>
        </p:nvSpPr>
        <p:spPr>
          <a:xfrm>
            <a:off x="1060703" y="1024128"/>
            <a:ext cx="7569517" cy="11688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F74FF4-D224-DA44-BD29-80E01F18749C}"/>
              </a:ext>
            </a:extLst>
          </p:cNvPr>
          <p:cNvSpPr>
            <a:spLocks noGrp="1"/>
          </p:cNvSpPr>
          <p:nvPr>
            <p:ph type="title"/>
          </p:nvPr>
        </p:nvSpPr>
        <p:spPr>
          <a:xfrm>
            <a:off x="1852676" y="1565275"/>
            <a:ext cx="4410584" cy="3200400"/>
          </a:xfrm>
          <a:prstGeom prst="rect">
            <a:avLst/>
          </a:prstGeom>
        </p:spPr>
        <p:txBody>
          <a:bodyPr anchor="t"/>
          <a:lstStyle>
            <a:lvl1pPr>
              <a:defRPr sz="4000" b="1">
                <a:solidFill>
                  <a:schemeClr val="bg1"/>
                </a:solidFill>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86FF4CE9-C2E8-8940-8EF6-37BBD441D236}"/>
              </a:ext>
            </a:extLst>
          </p:cNvPr>
          <p:cNvSpPr>
            <a:spLocks noGrp="1"/>
          </p:cNvSpPr>
          <p:nvPr>
            <p:ph type="body" sz="half" idx="2"/>
          </p:nvPr>
        </p:nvSpPr>
        <p:spPr>
          <a:xfrm>
            <a:off x="1852676" y="5364481"/>
            <a:ext cx="4380357" cy="7071360"/>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06237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F1CA43-0A6A-8146-AF76-E413A97A69BE}"/>
              </a:ext>
            </a:extLst>
          </p:cNvPr>
          <p:cNvSpPr>
            <a:spLocks noGrp="1"/>
          </p:cNvSpPr>
          <p:nvPr>
            <p:ph type="dt" sz="half" idx="2"/>
          </p:nvPr>
        </p:nvSpPr>
        <p:spPr>
          <a:xfrm>
            <a:off x="1822450" y="12712700"/>
            <a:ext cx="5486400" cy="730250"/>
          </a:xfrm>
          <a:prstGeom prst="rect">
            <a:avLst/>
          </a:prstGeom>
        </p:spPr>
        <p:txBody>
          <a:bodyPr vert="horz" lIns="91440" tIns="45720" rIns="91440" bIns="45720" rtlCol="0" anchor="ctr"/>
          <a:lstStyle>
            <a:lvl1pPr marL="0" marR="0" indent="0" algn="l" defTabSz="825500" rtl="0" fontAlgn="auto" latinLnBrk="0" hangingPunct="1">
              <a:lnSpc>
                <a:spcPct val="100000"/>
              </a:lnSpc>
              <a:spcBef>
                <a:spcPts val="0"/>
              </a:spcBef>
              <a:spcAft>
                <a:spcPts val="0"/>
              </a:spcAft>
              <a:buClrTx/>
              <a:buSzTx/>
              <a:buFontTx/>
              <a:buNone/>
              <a:tabLst/>
              <a:defRPr kumimoji="0" lang="en-GB" sz="1800" b="0" i="0" u="none" strike="noStrike" cap="none" spc="0" normalizeH="0" baseline="0" smtClean="0">
                <a:ln>
                  <a:noFill/>
                </a:ln>
                <a:solidFill>
                  <a:schemeClr val="tx1">
                    <a:lumMod val="50000"/>
                    <a:lumOff val="50000"/>
                  </a:schemeClr>
                </a:solidFill>
                <a:effectLst/>
                <a:uFillTx/>
                <a:latin typeface="Arial" panose="020B0604020202020204" pitchFamily="34" charset="0"/>
                <a:ea typeface="+mn-ea"/>
                <a:cs typeface="Arial" panose="020B0604020202020204" pitchFamily="34" charset="0"/>
                <a:sym typeface="Solanel Light"/>
              </a:defRPr>
            </a:lvl1pPr>
          </a:lstStyle>
          <a:p>
            <a:fld id="{D872561F-4C6E-724C-8B4C-B1AF71D000AA}" type="datetime2">
              <a:rPr lang="en-NZ" smtClean="0"/>
              <a:pPr/>
              <a:t>Wednesday, 6 April 2022</a:t>
            </a:fld>
            <a:endParaRPr lang="en-NZ"/>
          </a:p>
        </p:txBody>
      </p:sp>
      <p:sp>
        <p:nvSpPr>
          <p:cNvPr id="5" name="Footer Placeholder 4">
            <a:extLst>
              <a:ext uri="{FF2B5EF4-FFF2-40B4-BE49-F238E27FC236}">
                <a16:creationId xmlns:a16="http://schemas.microsoft.com/office/drawing/2014/main" id="{58259D9E-7296-A546-83C9-81B3B88E2CAD}"/>
              </a:ext>
            </a:extLst>
          </p:cNvPr>
          <p:cNvSpPr>
            <a:spLocks noGrp="1"/>
          </p:cNvSpPr>
          <p:nvPr>
            <p:ph type="ftr" sz="quarter" idx="3"/>
          </p:nvPr>
        </p:nvSpPr>
        <p:spPr>
          <a:xfrm>
            <a:off x="8615108" y="12712700"/>
            <a:ext cx="8229600" cy="730250"/>
          </a:xfrm>
          <a:prstGeom prst="rect">
            <a:avLst/>
          </a:prstGeom>
        </p:spPr>
        <p:txBody>
          <a:bodyPr vert="horz" lIns="91440" tIns="45720" rIns="91440" bIns="45720" rtlCol="0" anchor="ctr"/>
          <a:lstStyle>
            <a:lvl1pPr algn="ctr">
              <a:defRPr sz="1800">
                <a:solidFill>
                  <a:schemeClr val="tx1">
                    <a:lumMod val="50000"/>
                    <a:lumOff val="50000"/>
                  </a:schemeClr>
                </a:solidFill>
                <a:latin typeface="Arial" panose="020B0604020202020204" pitchFamily="34" charset="0"/>
                <a:cs typeface="Arial" panose="020B0604020202020204" pitchFamily="34" charset="0"/>
              </a:defRPr>
            </a:lvl1pPr>
          </a:lstStyle>
          <a:p>
            <a:pPr hangingPunct="1"/>
            <a:r>
              <a:rPr lang="en-GB"/>
              <a:t>Digital Twin Hub</a:t>
            </a:r>
          </a:p>
        </p:txBody>
      </p:sp>
      <p:sp>
        <p:nvSpPr>
          <p:cNvPr id="6" name="Slide Number Placeholder 5">
            <a:extLst>
              <a:ext uri="{FF2B5EF4-FFF2-40B4-BE49-F238E27FC236}">
                <a16:creationId xmlns:a16="http://schemas.microsoft.com/office/drawing/2014/main" id="{4E07DC64-2E3A-604F-B262-22D08070BC5E}"/>
              </a:ext>
            </a:extLst>
          </p:cNvPr>
          <p:cNvSpPr>
            <a:spLocks noGrp="1"/>
          </p:cNvSpPr>
          <p:nvPr>
            <p:ph type="sldNum" sz="quarter" idx="4"/>
          </p:nvPr>
        </p:nvSpPr>
        <p:spPr>
          <a:xfrm>
            <a:off x="18150967" y="12712700"/>
            <a:ext cx="5486400" cy="730250"/>
          </a:xfrm>
          <a:prstGeom prst="rect">
            <a:avLst/>
          </a:prstGeom>
        </p:spPr>
        <p:txBody>
          <a:bodyPr vert="horz" lIns="91440" tIns="45720" rIns="91440" bIns="45720" rtlCol="0" anchor="ctr"/>
          <a:lstStyle>
            <a:lvl1pPr algn="r">
              <a:defRPr sz="1800">
                <a:solidFill>
                  <a:schemeClr val="tx1">
                    <a:lumMod val="50000"/>
                    <a:lumOff val="50000"/>
                  </a:schemeClr>
                </a:solidFill>
                <a:latin typeface="Arial" panose="020B0604020202020204" pitchFamily="34" charset="0"/>
                <a:cs typeface="Arial" panose="020B0604020202020204" pitchFamily="34" charset="0"/>
              </a:defRPr>
            </a:lvl1pPr>
          </a:lstStyle>
          <a:p>
            <a:fld id="{A69AFCB7-F770-D14E-80C8-C63F247317B5}" type="slidenum">
              <a:rPr lang="en-US" smtClean="0"/>
              <a:pPr/>
              <a:t>‹#›</a:t>
            </a:fld>
            <a:endParaRPr lang="en-US"/>
          </a:p>
        </p:txBody>
      </p:sp>
    </p:spTree>
    <p:extLst>
      <p:ext uri="{BB962C8B-B14F-4D97-AF65-F5344CB8AC3E}">
        <p14:creationId xmlns:p14="http://schemas.microsoft.com/office/powerpoint/2010/main" val="1903143903"/>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p:hf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1148" userDrawn="1">
          <p15:clr>
            <a:srgbClr val="F26B43"/>
          </p15:clr>
        </p15:guide>
        <p15:guide id="3" orient="horz" pos="9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9C4DF9-2B2A-6647-918A-42F4990B2B30}"/>
              </a:ext>
            </a:extLst>
          </p:cNvPr>
          <p:cNvSpPr/>
          <p:nvPr/>
        </p:nvSpPr>
        <p:spPr>
          <a:xfrm>
            <a:off x="0" y="-192024"/>
            <a:ext cx="24384000" cy="8165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601B74DC-99A1-9B4B-8A7E-71A1F782C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3175" y="1264877"/>
            <a:ext cx="3774048" cy="2304832"/>
          </a:xfrm>
          <a:prstGeom prst="rect">
            <a:avLst/>
          </a:prstGeom>
        </p:spPr>
      </p:pic>
      <p:sp>
        <p:nvSpPr>
          <p:cNvPr id="7" name="Title 6">
            <a:extLst>
              <a:ext uri="{FF2B5EF4-FFF2-40B4-BE49-F238E27FC236}">
                <a16:creationId xmlns:a16="http://schemas.microsoft.com/office/drawing/2014/main" id="{80BF6DAF-EAEE-E041-BBBD-93EBE2240D27}"/>
              </a:ext>
            </a:extLst>
          </p:cNvPr>
          <p:cNvSpPr>
            <a:spLocks noGrp="1"/>
          </p:cNvSpPr>
          <p:nvPr>
            <p:ph type="ctrTitle"/>
          </p:nvPr>
        </p:nvSpPr>
        <p:spPr/>
        <p:txBody>
          <a:bodyPr/>
          <a:lstStyle/>
          <a:p>
            <a:r>
              <a:rPr lang="en-US"/>
              <a:t>The DT Hub</a:t>
            </a:r>
          </a:p>
        </p:txBody>
      </p:sp>
      <p:sp>
        <p:nvSpPr>
          <p:cNvPr id="8" name="Subtitle 7">
            <a:extLst>
              <a:ext uri="{FF2B5EF4-FFF2-40B4-BE49-F238E27FC236}">
                <a16:creationId xmlns:a16="http://schemas.microsoft.com/office/drawing/2014/main" id="{8EE5DD3E-A0E1-C84B-8E19-E68C81D8B699}"/>
              </a:ext>
            </a:extLst>
          </p:cNvPr>
          <p:cNvSpPr>
            <a:spLocks noGrp="1"/>
          </p:cNvSpPr>
          <p:nvPr>
            <p:ph type="subTitle" idx="1"/>
          </p:nvPr>
        </p:nvSpPr>
        <p:spPr/>
        <p:txBody>
          <a:bodyPr/>
          <a:lstStyle/>
          <a:p>
            <a:r>
              <a:rPr lang="en-NZ"/>
              <a:t>Progression through collective innovation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gressing">
            <a:extLst>
              <a:ext uri="{FF2B5EF4-FFF2-40B4-BE49-F238E27FC236}">
                <a16:creationId xmlns:a16="http://schemas.microsoft.com/office/drawing/2014/main" id="{1289FF7A-AF5D-6143-BA6D-36F5E782A15D}"/>
              </a:ext>
            </a:extLst>
          </p:cNvPr>
          <p:cNvSpPr txBox="1"/>
          <p:nvPr/>
        </p:nvSpPr>
        <p:spPr>
          <a:xfrm>
            <a:off x="16961913" y="2886475"/>
            <a:ext cx="4735110" cy="5334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lgn="l">
              <a:lnSpc>
                <a:spcPct val="70000"/>
              </a:lnSpc>
              <a:defRPr sz="4200" b="0">
                <a:latin typeface="Solanel Light"/>
                <a:ea typeface="Solanel Light"/>
                <a:cs typeface="Solanel Light"/>
                <a:sym typeface="Solanel Light"/>
              </a:defRPr>
            </a:lvl1pPr>
          </a:lstStyle>
          <a:p>
            <a:pPr algn="ctr">
              <a:lnSpc>
                <a:spcPct val="100000"/>
              </a:lnSpc>
            </a:pPr>
            <a:r>
              <a:rPr lang="en-GB" sz="2800">
                <a:latin typeface="Arial" panose="020B0604020202020204" pitchFamily="34" charset="0"/>
                <a:cs typeface="Arial" panose="020B0604020202020204" pitchFamily="34" charset="0"/>
              </a:rPr>
              <a:t>DT Hub</a:t>
            </a:r>
            <a:endParaRPr sz="2800">
              <a:latin typeface="Arial" panose="020B0604020202020204" pitchFamily="34" charset="0"/>
              <a:cs typeface="Arial" panose="020B0604020202020204" pitchFamily="34" charset="0"/>
            </a:endParaRPr>
          </a:p>
        </p:txBody>
      </p:sp>
      <p:sp>
        <p:nvSpPr>
          <p:cNvPr id="9" name="Progressing">
            <a:extLst>
              <a:ext uri="{FF2B5EF4-FFF2-40B4-BE49-F238E27FC236}">
                <a16:creationId xmlns:a16="http://schemas.microsoft.com/office/drawing/2014/main" id="{5FCBBCFC-FEEB-E842-8A22-5E69A46DB56D}"/>
              </a:ext>
            </a:extLst>
          </p:cNvPr>
          <p:cNvSpPr txBox="1"/>
          <p:nvPr/>
        </p:nvSpPr>
        <p:spPr>
          <a:xfrm>
            <a:off x="10235856" y="2671031"/>
            <a:ext cx="4735110" cy="96436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lgn="l">
              <a:lnSpc>
                <a:spcPct val="70000"/>
              </a:lnSpc>
              <a:defRPr sz="4200" b="0">
                <a:latin typeface="Solanel Light"/>
                <a:ea typeface="Solanel Light"/>
                <a:cs typeface="Solanel Light"/>
                <a:sym typeface="Solanel Light"/>
              </a:defRPr>
            </a:lvl1pPr>
          </a:lstStyle>
          <a:p>
            <a:pPr algn="ctr">
              <a:lnSpc>
                <a:spcPct val="100000"/>
              </a:lnSpc>
            </a:pPr>
            <a:r>
              <a:rPr lang="en-GB" sz="2800">
                <a:latin typeface="Arial" panose="020B0604020202020204" pitchFamily="34" charset="0"/>
                <a:cs typeface="Arial" panose="020B0604020202020204" pitchFamily="34" charset="0"/>
              </a:rPr>
              <a:t>Information Management Framework</a:t>
            </a:r>
            <a:endParaRPr sz="2800">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61F7BD5F-DF45-9A44-8699-C69DCFDF21E8}"/>
              </a:ext>
            </a:extLst>
          </p:cNvPr>
          <p:cNvSpPr>
            <a:spLocks noGrp="1"/>
          </p:cNvSpPr>
          <p:nvPr>
            <p:ph type="dt" sz="half" idx="2"/>
          </p:nvPr>
        </p:nvSpPr>
        <p:spPr/>
        <p:txBody>
          <a:bodyPr/>
          <a:lstStyle/>
          <a:p>
            <a:fld id="{2CF52FA8-0172-374B-A83C-458D9619DCEF}" type="datetime2">
              <a:rPr lang="en-GB" smtClean="0"/>
              <a:t>Wednesday, 06 April 2022</a:t>
            </a:fld>
            <a:endParaRPr lang="en-GB"/>
          </a:p>
        </p:txBody>
      </p:sp>
      <p:sp>
        <p:nvSpPr>
          <p:cNvPr id="3" name="Footer Placeholder 2">
            <a:extLst>
              <a:ext uri="{FF2B5EF4-FFF2-40B4-BE49-F238E27FC236}">
                <a16:creationId xmlns:a16="http://schemas.microsoft.com/office/drawing/2014/main" id="{DE3CF189-4ECB-9044-8785-DE069B0DF1AB}"/>
              </a:ext>
            </a:extLst>
          </p:cNvPr>
          <p:cNvSpPr>
            <a:spLocks noGrp="1"/>
          </p:cNvSpPr>
          <p:nvPr>
            <p:ph type="ftr" sz="quarter" idx="3"/>
          </p:nvPr>
        </p:nvSpPr>
        <p:spPr/>
        <p:txBody>
          <a:bodyPr/>
          <a:lstStyle/>
          <a:p>
            <a:pPr hangingPunct="1"/>
            <a:r>
              <a:rPr lang="en-GB" b="0"/>
              <a:t>Digital Twin Hub</a:t>
            </a:r>
          </a:p>
        </p:txBody>
      </p:sp>
      <p:sp>
        <p:nvSpPr>
          <p:cNvPr id="4" name="Slide Number Placeholder 3">
            <a:extLst>
              <a:ext uri="{FF2B5EF4-FFF2-40B4-BE49-F238E27FC236}">
                <a16:creationId xmlns:a16="http://schemas.microsoft.com/office/drawing/2014/main" id="{4888A41A-3EE1-314C-BB9E-42FCA464B604}"/>
              </a:ext>
            </a:extLst>
          </p:cNvPr>
          <p:cNvSpPr>
            <a:spLocks noGrp="1"/>
          </p:cNvSpPr>
          <p:nvPr>
            <p:ph type="sldNum" sz="quarter" idx="4"/>
          </p:nvPr>
        </p:nvSpPr>
        <p:spPr/>
        <p:txBody>
          <a:bodyPr/>
          <a:lstStyle/>
          <a:p>
            <a:fld id="{A69AFCB7-F770-D14E-80C8-C63F247317B5}" type="slidenum">
              <a:rPr lang="en-US" smtClean="0"/>
              <a:pPr/>
              <a:t>11</a:t>
            </a:fld>
            <a:endParaRPr lang="en-US"/>
          </a:p>
        </p:txBody>
      </p:sp>
      <p:sp>
        <p:nvSpPr>
          <p:cNvPr id="10" name="Progressing">
            <a:extLst>
              <a:ext uri="{FF2B5EF4-FFF2-40B4-BE49-F238E27FC236}">
                <a16:creationId xmlns:a16="http://schemas.microsoft.com/office/drawing/2014/main" id="{5E7390F6-6E26-AB49-8377-BA85CEE8377F}"/>
              </a:ext>
            </a:extLst>
          </p:cNvPr>
          <p:cNvSpPr txBox="1"/>
          <p:nvPr/>
        </p:nvSpPr>
        <p:spPr>
          <a:xfrm>
            <a:off x="2956491" y="2925158"/>
            <a:ext cx="5288418" cy="45454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lgn="l">
              <a:lnSpc>
                <a:spcPct val="70000"/>
              </a:lnSpc>
              <a:defRPr sz="4200" b="0">
                <a:latin typeface="Solanel Light"/>
                <a:ea typeface="Solanel Light"/>
                <a:cs typeface="Solanel Light"/>
                <a:sym typeface="Solanel Light"/>
              </a:defRPr>
            </a:lvl1pPr>
          </a:lstStyle>
          <a:p>
            <a:pPr algn="ctr"/>
            <a:r>
              <a:rPr lang="en-GB" sz="3200">
                <a:latin typeface="Arial" panose="020B0604020202020204" pitchFamily="34" charset="0"/>
                <a:cs typeface="Arial" panose="020B0604020202020204" pitchFamily="34" charset="0"/>
              </a:rPr>
              <a:t>Gemini Principles</a:t>
            </a:r>
            <a:endParaRPr sz="3200">
              <a:latin typeface="Arial" panose="020B0604020202020204" pitchFamily="34" charset="0"/>
              <a:cs typeface="Arial" panose="020B0604020202020204" pitchFamily="34" charset="0"/>
            </a:endParaRPr>
          </a:p>
        </p:txBody>
      </p:sp>
      <p:pic>
        <p:nvPicPr>
          <p:cNvPr id="12" name="Picture 11" descr="A picture containing sitting, mounted, silver&#10;&#10;Description automatically generated">
            <a:extLst>
              <a:ext uri="{FF2B5EF4-FFF2-40B4-BE49-F238E27FC236}">
                <a16:creationId xmlns:a16="http://schemas.microsoft.com/office/drawing/2014/main" id="{9A7CC687-1CED-4642-AC27-0685B4010E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2450" y="4051046"/>
            <a:ext cx="7556500" cy="5321300"/>
          </a:xfrm>
          <a:prstGeom prst="rect">
            <a:avLst/>
          </a:prstGeom>
        </p:spPr>
      </p:pic>
      <p:pic>
        <p:nvPicPr>
          <p:cNvPr id="13" name="Picture 12" descr="A close up of a sign&#10;&#10;Description automatically generated">
            <a:extLst>
              <a:ext uri="{FF2B5EF4-FFF2-40B4-BE49-F238E27FC236}">
                <a16:creationId xmlns:a16="http://schemas.microsoft.com/office/drawing/2014/main" id="{184FB60A-441E-D549-981C-372E90592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19618" y="4878627"/>
            <a:ext cx="5219700" cy="3187700"/>
          </a:xfrm>
          <a:prstGeom prst="rect">
            <a:avLst/>
          </a:prstGeom>
        </p:spPr>
      </p:pic>
      <p:pic>
        <p:nvPicPr>
          <p:cNvPr id="16" name="Picture 15" descr="A picture containing game&#10;&#10;Description automatically generated">
            <a:extLst>
              <a:ext uri="{FF2B5EF4-FFF2-40B4-BE49-F238E27FC236}">
                <a16:creationId xmlns:a16="http://schemas.microsoft.com/office/drawing/2014/main" id="{56B6E1EE-9289-2445-A696-E4682B5CC7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9761" y="4355846"/>
            <a:ext cx="5067300" cy="4711700"/>
          </a:xfrm>
          <a:prstGeom prst="rect">
            <a:avLst/>
          </a:prstGeom>
        </p:spPr>
      </p:pic>
    </p:spTree>
    <p:extLst>
      <p:ext uri="{BB962C8B-B14F-4D97-AF65-F5344CB8AC3E}">
        <p14:creationId xmlns:p14="http://schemas.microsoft.com/office/powerpoint/2010/main" val="194418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indmill on top of a lush green field&#10;&#10;Description automatically generated">
            <a:extLst>
              <a:ext uri="{FF2B5EF4-FFF2-40B4-BE49-F238E27FC236}">
                <a16:creationId xmlns:a16="http://schemas.microsoft.com/office/drawing/2014/main" id="{966F0440-CAD3-5A4D-ADC6-CD99FA159D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285" r="15009"/>
          <a:stretch/>
        </p:blipFill>
        <p:spPr>
          <a:xfrm>
            <a:off x="1822450" y="3200399"/>
            <a:ext cx="6879994" cy="7315199"/>
          </a:xfrm>
          <a:prstGeom prst="rect">
            <a:avLst/>
          </a:prstGeom>
        </p:spPr>
      </p:pic>
      <p:pic>
        <p:nvPicPr>
          <p:cNvPr id="19" name="Picture 18" descr="A close up of a building&#10;&#10;Description automatically generated">
            <a:extLst>
              <a:ext uri="{FF2B5EF4-FFF2-40B4-BE49-F238E27FC236}">
                <a16:creationId xmlns:a16="http://schemas.microsoft.com/office/drawing/2014/main" id="{CEF1B8F9-6DD2-D740-AFE1-0F82FE0F06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373" r="547" b="10373"/>
          <a:stretch/>
        </p:blipFill>
        <p:spPr>
          <a:xfrm>
            <a:off x="16757371" y="3200398"/>
            <a:ext cx="6879993" cy="7315200"/>
          </a:xfrm>
          <a:prstGeom prst="rect">
            <a:avLst/>
          </a:prstGeom>
        </p:spPr>
      </p:pic>
      <p:pic>
        <p:nvPicPr>
          <p:cNvPr id="21" name="Picture 20" descr="A subway train at a train station&#10;&#10;Description automatically generated">
            <a:extLst>
              <a:ext uri="{FF2B5EF4-FFF2-40B4-BE49-F238E27FC236}">
                <a16:creationId xmlns:a16="http://schemas.microsoft.com/office/drawing/2014/main" id="{1968CFF2-FACC-1D42-B6E7-A7A15CE33FEC}"/>
              </a:ext>
            </a:extLst>
          </p:cNvPr>
          <p:cNvPicPr>
            <a:picLocks noChangeAspect="1"/>
          </p:cNvPicPr>
          <p:nvPr/>
        </p:nvPicPr>
        <p:blipFill rotWithShape="1">
          <a:blip r:embed="rId5">
            <a:extLst>
              <a:ext uri="{28A0092B-C50C-407E-A947-70E740481C1C}">
                <a14:useLocalDpi xmlns:a14="http://schemas.microsoft.com/office/drawing/2010/main" val="0"/>
              </a:ext>
            </a:extLst>
          </a:blip>
          <a:srcRect l="2012" t="23350" r="14776" b="17661"/>
          <a:stretch/>
        </p:blipFill>
        <p:spPr>
          <a:xfrm>
            <a:off x="9289911" y="3200398"/>
            <a:ext cx="6879993" cy="7315199"/>
          </a:xfrm>
          <a:prstGeom prst="rect">
            <a:avLst/>
          </a:prstGeom>
        </p:spPr>
      </p:pic>
      <p:sp>
        <p:nvSpPr>
          <p:cNvPr id="2" name="Date Placeholder 1">
            <a:extLst>
              <a:ext uri="{FF2B5EF4-FFF2-40B4-BE49-F238E27FC236}">
                <a16:creationId xmlns:a16="http://schemas.microsoft.com/office/drawing/2014/main" id="{26B60135-BADF-914A-B3EF-EE21CCE2D172}"/>
              </a:ext>
            </a:extLst>
          </p:cNvPr>
          <p:cNvSpPr>
            <a:spLocks noGrp="1"/>
          </p:cNvSpPr>
          <p:nvPr>
            <p:ph type="dt" sz="half" idx="2"/>
          </p:nvPr>
        </p:nvSpPr>
        <p:spPr/>
        <p:txBody>
          <a:bodyPr/>
          <a:lstStyle/>
          <a:p>
            <a:fld id="{2F274505-4032-6A46-B9FD-C089AA88BF52}" type="datetime2">
              <a:rPr lang="en-GB" smtClean="0"/>
              <a:t>Wednesday, 06 April 2022</a:t>
            </a:fld>
            <a:endParaRPr lang="en-GB"/>
          </a:p>
        </p:txBody>
      </p:sp>
      <p:sp>
        <p:nvSpPr>
          <p:cNvPr id="4" name="Footer Placeholder 3">
            <a:extLst>
              <a:ext uri="{FF2B5EF4-FFF2-40B4-BE49-F238E27FC236}">
                <a16:creationId xmlns:a16="http://schemas.microsoft.com/office/drawing/2014/main" id="{30A9D245-799E-F345-BD35-4F2FB67813F6}"/>
              </a:ext>
            </a:extLst>
          </p:cNvPr>
          <p:cNvSpPr>
            <a:spLocks noGrp="1"/>
          </p:cNvSpPr>
          <p:nvPr>
            <p:ph type="ftr" sz="quarter" idx="3"/>
          </p:nvPr>
        </p:nvSpPr>
        <p:spPr/>
        <p:txBody>
          <a:bodyPr/>
          <a:lstStyle/>
          <a:p>
            <a:pPr hangingPunct="1"/>
            <a:r>
              <a:rPr lang="en-GB" b="0"/>
              <a:t>Digital Twin Hub</a:t>
            </a:r>
          </a:p>
        </p:txBody>
      </p:sp>
      <p:sp>
        <p:nvSpPr>
          <p:cNvPr id="7" name="Slide Number Placeholder 6">
            <a:extLst>
              <a:ext uri="{FF2B5EF4-FFF2-40B4-BE49-F238E27FC236}">
                <a16:creationId xmlns:a16="http://schemas.microsoft.com/office/drawing/2014/main" id="{1CA2F603-EAEA-934B-B4E7-18519522E70F}"/>
              </a:ext>
            </a:extLst>
          </p:cNvPr>
          <p:cNvSpPr>
            <a:spLocks noGrp="1"/>
          </p:cNvSpPr>
          <p:nvPr>
            <p:ph type="sldNum" sz="quarter" idx="4"/>
          </p:nvPr>
        </p:nvSpPr>
        <p:spPr/>
        <p:txBody>
          <a:bodyPr/>
          <a:lstStyle/>
          <a:p>
            <a:fld id="{A69AFCB7-F770-D14E-80C8-C63F247317B5}" type="slidenum">
              <a:rPr lang="en-US" smtClean="0"/>
              <a:pPr/>
              <a:t>12</a:t>
            </a:fld>
            <a:endParaRPr lang="en-US"/>
          </a:p>
        </p:txBody>
      </p:sp>
      <p:sp>
        <p:nvSpPr>
          <p:cNvPr id="5" name="Title 4">
            <a:extLst>
              <a:ext uri="{FF2B5EF4-FFF2-40B4-BE49-F238E27FC236}">
                <a16:creationId xmlns:a16="http://schemas.microsoft.com/office/drawing/2014/main" id="{80A6E217-1CCF-7746-9A5D-09B57FD83BB4}"/>
              </a:ext>
            </a:extLst>
          </p:cNvPr>
          <p:cNvSpPr>
            <a:spLocks noGrp="1"/>
          </p:cNvSpPr>
          <p:nvPr>
            <p:ph type="title"/>
          </p:nvPr>
        </p:nvSpPr>
        <p:spPr/>
        <p:txBody>
          <a:bodyPr/>
          <a:lstStyle/>
          <a:p>
            <a:r>
              <a:rPr lang="en-US"/>
              <a:t>Bringing together</a:t>
            </a:r>
          </a:p>
        </p:txBody>
      </p:sp>
    </p:spTree>
    <p:extLst>
      <p:ext uri="{BB962C8B-B14F-4D97-AF65-F5344CB8AC3E}">
        <p14:creationId xmlns:p14="http://schemas.microsoft.com/office/powerpoint/2010/main" val="2721494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 shot of a computer&#10;&#10;Description automatically generated">
            <a:extLst>
              <a:ext uri="{FF2B5EF4-FFF2-40B4-BE49-F238E27FC236}">
                <a16:creationId xmlns:a16="http://schemas.microsoft.com/office/drawing/2014/main" id="{6697DFD2-5A68-0140-8D58-3C9FD5B8D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496" y="1240619"/>
            <a:ext cx="16357568" cy="10905045"/>
          </a:xfrm>
          <a:prstGeom prst="rect">
            <a:avLst/>
          </a:prstGeom>
        </p:spPr>
      </p:pic>
      <p:sp>
        <p:nvSpPr>
          <p:cNvPr id="185" name="Overview"/>
          <p:cNvSpPr txBox="1"/>
          <p:nvPr/>
        </p:nvSpPr>
        <p:spPr>
          <a:xfrm>
            <a:off x="1822450" y="2909125"/>
            <a:ext cx="7181342" cy="22570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defRPr sz="4900"/>
            </a:lvl1pPr>
          </a:lstStyle>
          <a:p>
            <a:pPr algn="l"/>
            <a:r>
              <a:rPr lang="en-GB" sz="2800" b="0">
                <a:latin typeface="Arial" panose="020B0604020202020204" pitchFamily="34" charset="0"/>
                <a:cs typeface="Arial" panose="020B0604020202020204" pitchFamily="34" charset="0"/>
              </a:rPr>
              <a:t>The DT Hub is a web-enabled community platform created for those who own, or are developing digital twins and wish to learn more, or participate in the National Digital Twin programme</a:t>
            </a:r>
          </a:p>
        </p:txBody>
      </p:sp>
      <p:sp>
        <p:nvSpPr>
          <p:cNvPr id="2" name="Date Placeholder 1">
            <a:extLst>
              <a:ext uri="{FF2B5EF4-FFF2-40B4-BE49-F238E27FC236}">
                <a16:creationId xmlns:a16="http://schemas.microsoft.com/office/drawing/2014/main" id="{F6247991-766C-504A-A495-BC1BFD5BFE7D}"/>
              </a:ext>
            </a:extLst>
          </p:cNvPr>
          <p:cNvSpPr>
            <a:spLocks noGrp="1"/>
          </p:cNvSpPr>
          <p:nvPr>
            <p:ph type="dt" sz="half" idx="2"/>
          </p:nvPr>
        </p:nvSpPr>
        <p:spPr/>
        <p:txBody>
          <a:bodyPr/>
          <a:lstStyle/>
          <a:p>
            <a:fld id="{2BEA303B-5EE8-1F44-A297-172C4D9DBC7D}" type="datetime2">
              <a:rPr lang="en-GB" smtClean="0"/>
              <a:t>Wednesday, 06 April 2022</a:t>
            </a:fld>
            <a:endParaRPr lang="en-GB"/>
          </a:p>
        </p:txBody>
      </p:sp>
      <p:sp>
        <p:nvSpPr>
          <p:cNvPr id="3" name="Footer Placeholder 2">
            <a:extLst>
              <a:ext uri="{FF2B5EF4-FFF2-40B4-BE49-F238E27FC236}">
                <a16:creationId xmlns:a16="http://schemas.microsoft.com/office/drawing/2014/main" id="{090D1478-E590-F549-9F4B-2A77653FA2E3}"/>
              </a:ext>
            </a:extLst>
          </p:cNvPr>
          <p:cNvSpPr>
            <a:spLocks noGrp="1"/>
          </p:cNvSpPr>
          <p:nvPr>
            <p:ph type="ftr" sz="quarter" idx="3"/>
          </p:nvPr>
        </p:nvSpPr>
        <p:spPr/>
        <p:txBody>
          <a:bodyPr/>
          <a:lstStyle/>
          <a:p>
            <a:pPr hangingPunct="1"/>
            <a:r>
              <a:rPr lang="en-GB" b="0"/>
              <a:t>Digital Twin Hub</a:t>
            </a:r>
          </a:p>
        </p:txBody>
      </p:sp>
      <p:sp>
        <p:nvSpPr>
          <p:cNvPr id="4" name="Slide Number Placeholder 3">
            <a:extLst>
              <a:ext uri="{FF2B5EF4-FFF2-40B4-BE49-F238E27FC236}">
                <a16:creationId xmlns:a16="http://schemas.microsoft.com/office/drawing/2014/main" id="{0ADC73AD-6B61-FD46-AC24-6E4F37655F4D}"/>
              </a:ext>
            </a:extLst>
          </p:cNvPr>
          <p:cNvSpPr>
            <a:spLocks noGrp="1"/>
          </p:cNvSpPr>
          <p:nvPr>
            <p:ph type="sldNum" sz="quarter" idx="4"/>
          </p:nvPr>
        </p:nvSpPr>
        <p:spPr/>
        <p:txBody>
          <a:bodyPr/>
          <a:lstStyle/>
          <a:p>
            <a:fld id="{A69AFCB7-F770-D14E-80C8-C63F247317B5}" type="slidenum">
              <a:rPr lang="en-US" smtClean="0"/>
              <a:pPr/>
              <a:t>13</a:t>
            </a:fld>
            <a:endParaRPr lang="en-US"/>
          </a:p>
        </p:txBody>
      </p:sp>
      <p:sp>
        <p:nvSpPr>
          <p:cNvPr id="5" name="Title 4">
            <a:extLst>
              <a:ext uri="{FF2B5EF4-FFF2-40B4-BE49-F238E27FC236}">
                <a16:creationId xmlns:a16="http://schemas.microsoft.com/office/drawing/2014/main" id="{68F2EED2-41B0-A042-AD40-DA2E7F2904DA}"/>
              </a:ext>
            </a:extLst>
          </p:cNvPr>
          <p:cNvSpPr>
            <a:spLocks noGrp="1"/>
          </p:cNvSpPr>
          <p:nvPr>
            <p:ph type="title"/>
          </p:nvPr>
        </p:nvSpPr>
        <p:spPr/>
        <p:txBody>
          <a:bodyPr/>
          <a:lstStyle/>
          <a:p>
            <a:r>
              <a:rPr lang="en-US"/>
              <a:t>What is the DT Hub?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485D14-8750-604E-946B-178DF6E606DD}"/>
              </a:ext>
            </a:extLst>
          </p:cNvPr>
          <p:cNvSpPr txBox="1"/>
          <p:nvPr/>
        </p:nvSpPr>
        <p:spPr>
          <a:xfrm>
            <a:off x="2048256" y="4126661"/>
            <a:ext cx="3318873"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Collaborate</a:t>
            </a:r>
          </a:p>
        </p:txBody>
      </p:sp>
      <p:sp>
        <p:nvSpPr>
          <p:cNvPr id="5" name="TextBox 4">
            <a:extLst>
              <a:ext uri="{FF2B5EF4-FFF2-40B4-BE49-F238E27FC236}">
                <a16:creationId xmlns:a16="http://schemas.microsoft.com/office/drawing/2014/main" id="{10633B98-1285-0945-A07B-8C88179562E5}"/>
              </a:ext>
            </a:extLst>
          </p:cNvPr>
          <p:cNvSpPr txBox="1"/>
          <p:nvPr/>
        </p:nvSpPr>
        <p:spPr>
          <a:xfrm>
            <a:off x="9718949" y="4126661"/>
            <a:ext cx="247305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Innovate</a:t>
            </a:r>
          </a:p>
        </p:txBody>
      </p:sp>
      <p:sp>
        <p:nvSpPr>
          <p:cNvPr id="6" name="TextBox 5">
            <a:extLst>
              <a:ext uri="{FF2B5EF4-FFF2-40B4-BE49-F238E27FC236}">
                <a16:creationId xmlns:a16="http://schemas.microsoft.com/office/drawing/2014/main" id="{8F52DAC0-D5B3-1D44-BA92-25AFC495E1A2}"/>
              </a:ext>
            </a:extLst>
          </p:cNvPr>
          <p:cNvSpPr txBox="1"/>
          <p:nvPr/>
        </p:nvSpPr>
        <p:spPr>
          <a:xfrm>
            <a:off x="17392688" y="4126661"/>
            <a:ext cx="199178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Guide</a:t>
            </a:r>
          </a:p>
        </p:txBody>
      </p:sp>
      <p:sp>
        <p:nvSpPr>
          <p:cNvPr id="7" name="TextBox 6">
            <a:extLst>
              <a:ext uri="{FF2B5EF4-FFF2-40B4-BE49-F238E27FC236}">
                <a16:creationId xmlns:a16="http://schemas.microsoft.com/office/drawing/2014/main" id="{CEAE20E0-6381-E044-9608-97CF918F2E21}"/>
              </a:ext>
            </a:extLst>
          </p:cNvPr>
          <p:cNvSpPr txBox="1"/>
          <p:nvPr/>
        </p:nvSpPr>
        <p:spPr>
          <a:xfrm>
            <a:off x="2045210" y="6849729"/>
            <a:ext cx="264606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Champion</a:t>
            </a:r>
          </a:p>
        </p:txBody>
      </p:sp>
      <p:sp>
        <p:nvSpPr>
          <p:cNvPr id="8" name="TextBox 7">
            <a:extLst>
              <a:ext uri="{FF2B5EF4-FFF2-40B4-BE49-F238E27FC236}">
                <a16:creationId xmlns:a16="http://schemas.microsoft.com/office/drawing/2014/main" id="{ED74D49B-FB04-5D4B-8B0D-0724E771F3BC}"/>
              </a:ext>
            </a:extLst>
          </p:cNvPr>
          <p:cNvSpPr txBox="1"/>
          <p:nvPr/>
        </p:nvSpPr>
        <p:spPr>
          <a:xfrm>
            <a:off x="9718949" y="6884612"/>
            <a:ext cx="222788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Connect</a:t>
            </a:r>
          </a:p>
        </p:txBody>
      </p:sp>
      <p:sp>
        <p:nvSpPr>
          <p:cNvPr id="9" name="TextBox 8">
            <a:extLst>
              <a:ext uri="{FF2B5EF4-FFF2-40B4-BE49-F238E27FC236}">
                <a16:creationId xmlns:a16="http://schemas.microsoft.com/office/drawing/2014/main" id="{F20C8C65-F582-7847-9C0E-44CE70DCE203}"/>
              </a:ext>
            </a:extLst>
          </p:cNvPr>
          <p:cNvSpPr txBox="1"/>
          <p:nvPr/>
        </p:nvSpPr>
        <p:spPr>
          <a:xfrm>
            <a:off x="17392688" y="6849729"/>
            <a:ext cx="222788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Support</a:t>
            </a:r>
          </a:p>
        </p:txBody>
      </p:sp>
      <p:sp>
        <p:nvSpPr>
          <p:cNvPr id="10" name="TextBox 9">
            <a:extLst>
              <a:ext uri="{FF2B5EF4-FFF2-40B4-BE49-F238E27FC236}">
                <a16:creationId xmlns:a16="http://schemas.microsoft.com/office/drawing/2014/main" id="{B4274C1C-2B97-A946-B43F-2C0C5114FD54}"/>
              </a:ext>
            </a:extLst>
          </p:cNvPr>
          <p:cNvSpPr txBox="1"/>
          <p:nvPr/>
        </p:nvSpPr>
        <p:spPr>
          <a:xfrm>
            <a:off x="2045208" y="9399353"/>
            <a:ext cx="1955292"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40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Enable</a:t>
            </a:r>
          </a:p>
        </p:txBody>
      </p:sp>
      <p:sp>
        <p:nvSpPr>
          <p:cNvPr id="3" name="Rectangle 2">
            <a:extLst>
              <a:ext uri="{FF2B5EF4-FFF2-40B4-BE49-F238E27FC236}">
                <a16:creationId xmlns:a16="http://schemas.microsoft.com/office/drawing/2014/main" id="{6C4ADDAC-78C4-D143-A069-514951C12C67}"/>
              </a:ext>
            </a:extLst>
          </p:cNvPr>
          <p:cNvSpPr/>
          <p:nvPr/>
        </p:nvSpPr>
        <p:spPr>
          <a:xfrm>
            <a:off x="9689352" y="5086554"/>
            <a:ext cx="5005295" cy="1200329"/>
          </a:xfrm>
          <a:prstGeom prst="rect">
            <a:avLst/>
          </a:prstGeom>
        </p:spPr>
        <p:txBody>
          <a:bodyPr wrap="square">
            <a:spAutoFit/>
          </a:bodyPr>
          <a:lstStyle/>
          <a:p>
            <a:pPr algn="l"/>
            <a:r>
              <a:rPr lang="en-GB" sz="2400" b="0">
                <a:latin typeface="Arial" panose="020B0604020202020204" pitchFamily="34" charset="0"/>
                <a:cs typeface="Arial" panose="020B0604020202020204" pitchFamily="34" charset="0"/>
              </a:rPr>
              <a:t>Encourage and enable the development of expertise and the advancement of digital twin usage</a:t>
            </a:r>
            <a:endParaRPr lang="en-US" sz="2400" b="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5D67E60-6FE0-554F-94FC-8A56407C1DD9}"/>
              </a:ext>
            </a:extLst>
          </p:cNvPr>
          <p:cNvSpPr/>
          <p:nvPr/>
        </p:nvSpPr>
        <p:spPr>
          <a:xfrm>
            <a:off x="17392688" y="5071296"/>
            <a:ext cx="4523795" cy="1200329"/>
          </a:xfrm>
          <a:prstGeom prst="rect">
            <a:avLst/>
          </a:prstGeom>
        </p:spPr>
        <p:txBody>
          <a:bodyPr wrap="square">
            <a:spAutoFit/>
          </a:bodyPr>
          <a:lstStyle/>
          <a:p>
            <a:pPr algn="l"/>
            <a:r>
              <a:rPr lang="en-GB" sz="2400" b="0">
                <a:latin typeface="Arial" panose="020B0604020202020204" pitchFamily="34" charset="0"/>
                <a:cs typeface="Arial" panose="020B0604020202020204" pitchFamily="34" charset="0"/>
              </a:rPr>
              <a:t>Steer the development of best practice and offer guidance on data sharing and digital twins</a:t>
            </a:r>
            <a:endParaRPr lang="en-US" sz="2400" b="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5F7A0091-AEB5-9747-9046-4D8C54F3155E}"/>
              </a:ext>
            </a:extLst>
          </p:cNvPr>
          <p:cNvSpPr/>
          <p:nvPr/>
        </p:nvSpPr>
        <p:spPr>
          <a:xfrm>
            <a:off x="2045209" y="7825166"/>
            <a:ext cx="5558749" cy="830997"/>
          </a:xfrm>
          <a:prstGeom prst="rect">
            <a:avLst/>
          </a:prstGeom>
        </p:spPr>
        <p:txBody>
          <a:bodyPr wrap="square">
            <a:spAutoFit/>
          </a:bodyPr>
          <a:lstStyle/>
          <a:p>
            <a:pPr algn="l"/>
            <a:r>
              <a:rPr lang="en-GB" sz="2400" b="0">
                <a:latin typeface="Arial" panose="020B0604020202020204" pitchFamily="34" charset="0"/>
                <a:cs typeface="Arial" panose="020B0604020202020204" pitchFamily="34" charset="0"/>
              </a:rPr>
              <a:t>To highlight and promote the benefits of digital twins and present case studies</a:t>
            </a:r>
          </a:p>
        </p:txBody>
      </p:sp>
      <p:sp>
        <p:nvSpPr>
          <p:cNvPr id="12" name="Rectangle 11">
            <a:extLst>
              <a:ext uri="{FF2B5EF4-FFF2-40B4-BE49-F238E27FC236}">
                <a16:creationId xmlns:a16="http://schemas.microsoft.com/office/drawing/2014/main" id="{C8A1B590-8CD7-9B4E-A23F-72FEED8CD491}"/>
              </a:ext>
            </a:extLst>
          </p:cNvPr>
          <p:cNvSpPr/>
          <p:nvPr/>
        </p:nvSpPr>
        <p:spPr>
          <a:xfrm>
            <a:off x="9689352" y="7825166"/>
            <a:ext cx="5181680" cy="830997"/>
          </a:xfrm>
          <a:prstGeom prst="rect">
            <a:avLst/>
          </a:prstGeom>
        </p:spPr>
        <p:txBody>
          <a:bodyPr wrap="square">
            <a:spAutoFit/>
          </a:bodyPr>
          <a:lstStyle/>
          <a:p>
            <a:pPr algn="l"/>
            <a:r>
              <a:rPr lang="en-GB" sz="2400" b="0">
                <a:latin typeface="Arial" panose="020B0604020202020204" pitchFamily="34" charset="0"/>
                <a:cs typeface="Arial" panose="020B0604020202020204" pitchFamily="34" charset="0"/>
              </a:rPr>
              <a:t>Provide a register of digital twins and connect those involved in the field</a:t>
            </a:r>
          </a:p>
        </p:txBody>
      </p:sp>
      <p:sp>
        <p:nvSpPr>
          <p:cNvPr id="13" name="Rectangle 12">
            <a:extLst>
              <a:ext uri="{FF2B5EF4-FFF2-40B4-BE49-F238E27FC236}">
                <a16:creationId xmlns:a16="http://schemas.microsoft.com/office/drawing/2014/main" id="{FDA00BD6-C81D-CC4E-84FD-F85157465235}"/>
              </a:ext>
            </a:extLst>
          </p:cNvPr>
          <p:cNvSpPr/>
          <p:nvPr/>
        </p:nvSpPr>
        <p:spPr>
          <a:xfrm>
            <a:off x="17392688" y="7825166"/>
            <a:ext cx="5382126" cy="1200329"/>
          </a:xfrm>
          <a:prstGeom prst="rect">
            <a:avLst/>
          </a:prstGeom>
        </p:spPr>
        <p:txBody>
          <a:bodyPr wrap="square">
            <a:spAutoFit/>
          </a:bodyPr>
          <a:lstStyle/>
          <a:p>
            <a:pPr algn="l"/>
            <a:r>
              <a:rPr lang="en-GB" sz="2400" b="0">
                <a:latin typeface="Arial" panose="020B0604020202020204" pitchFamily="34" charset="0"/>
                <a:cs typeface="Arial" panose="020B0604020202020204" pitchFamily="34" charset="0"/>
              </a:rPr>
              <a:t>Provide support and guidance on the adoption of the Gemini Principles and Information Management Framework</a:t>
            </a:r>
            <a:endParaRPr lang="en-US" sz="2400" b="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2C06E298-0417-5943-964A-7D95A3E46FA3}"/>
              </a:ext>
            </a:extLst>
          </p:cNvPr>
          <p:cNvSpPr/>
          <p:nvPr/>
        </p:nvSpPr>
        <p:spPr>
          <a:xfrm>
            <a:off x="2045209" y="10399850"/>
            <a:ext cx="5245928" cy="1569660"/>
          </a:xfrm>
          <a:prstGeom prst="rect">
            <a:avLst/>
          </a:prstGeom>
        </p:spPr>
        <p:txBody>
          <a:bodyPr wrap="square">
            <a:spAutoFit/>
          </a:bodyPr>
          <a:lstStyle/>
          <a:p>
            <a:pPr algn="l"/>
            <a:r>
              <a:rPr lang="en-GB" sz="2400" b="0">
                <a:latin typeface="Arial" panose="020B0604020202020204" pitchFamily="34" charset="0"/>
                <a:cs typeface="Arial" panose="020B0604020202020204" pitchFamily="34" charset="0"/>
              </a:rPr>
              <a:t>Use the connected data insight of the National Digital Twin to empower smarter decision making for generations to come</a:t>
            </a:r>
          </a:p>
        </p:txBody>
      </p:sp>
      <p:sp>
        <p:nvSpPr>
          <p:cNvPr id="2" name="Rectangle 1">
            <a:extLst>
              <a:ext uri="{FF2B5EF4-FFF2-40B4-BE49-F238E27FC236}">
                <a16:creationId xmlns:a16="http://schemas.microsoft.com/office/drawing/2014/main" id="{D15D4958-5092-5E4E-9A39-22F33055A08D}"/>
              </a:ext>
            </a:extLst>
          </p:cNvPr>
          <p:cNvSpPr/>
          <p:nvPr/>
        </p:nvSpPr>
        <p:spPr>
          <a:xfrm>
            <a:off x="2045209" y="5086554"/>
            <a:ext cx="5005295" cy="830997"/>
          </a:xfrm>
          <a:prstGeom prst="rect">
            <a:avLst/>
          </a:prstGeom>
        </p:spPr>
        <p:txBody>
          <a:bodyPr wrap="square">
            <a:spAutoFit/>
          </a:bodyPr>
          <a:lstStyle/>
          <a:p>
            <a:pPr algn="l"/>
            <a:r>
              <a:rPr lang="en-GB" sz="2400" b="0">
                <a:latin typeface="Arial" panose="020B0604020202020204" pitchFamily="34" charset="0"/>
                <a:cs typeface="Arial" panose="020B0604020202020204" pitchFamily="34" charset="0"/>
              </a:rPr>
              <a:t>Encourage collective learning and sharing experiences on digital twins</a:t>
            </a:r>
          </a:p>
        </p:txBody>
      </p:sp>
      <p:sp>
        <p:nvSpPr>
          <p:cNvPr id="14" name="Date Placeholder 13">
            <a:extLst>
              <a:ext uri="{FF2B5EF4-FFF2-40B4-BE49-F238E27FC236}">
                <a16:creationId xmlns:a16="http://schemas.microsoft.com/office/drawing/2014/main" id="{1B9F8E26-4C02-4B4F-8488-67760D93CDD2}"/>
              </a:ext>
            </a:extLst>
          </p:cNvPr>
          <p:cNvSpPr>
            <a:spLocks noGrp="1"/>
          </p:cNvSpPr>
          <p:nvPr>
            <p:ph type="dt" sz="half" idx="2"/>
          </p:nvPr>
        </p:nvSpPr>
        <p:spPr/>
        <p:txBody>
          <a:bodyPr/>
          <a:lstStyle/>
          <a:p>
            <a:fld id="{0BBB55CE-F504-EB4D-A440-9A0339A27536}" type="datetime2">
              <a:rPr lang="en-GB" smtClean="0"/>
              <a:t>Wednesday, 06 April 2022</a:t>
            </a:fld>
            <a:endParaRPr lang="en-GB"/>
          </a:p>
        </p:txBody>
      </p:sp>
      <p:sp>
        <p:nvSpPr>
          <p:cNvPr id="19" name="Footer Placeholder 18">
            <a:extLst>
              <a:ext uri="{FF2B5EF4-FFF2-40B4-BE49-F238E27FC236}">
                <a16:creationId xmlns:a16="http://schemas.microsoft.com/office/drawing/2014/main" id="{3F68FB0C-8D07-5B41-869C-881AEA4F9864}"/>
              </a:ext>
            </a:extLst>
          </p:cNvPr>
          <p:cNvSpPr>
            <a:spLocks noGrp="1"/>
          </p:cNvSpPr>
          <p:nvPr>
            <p:ph type="ftr" sz="quarter" idx="3"/>
          </p:nvPr>
        </p:nvSpPr>
        <p:spPr/>
        <p:txBody>
          <a:bodyPr/>
          <a:lstStyle/>
          <a:p>
            <a:pPr hangingPunct="1"/>
            <a:r>
              <a:rPr lang="en-GB" b="0"/>
              <a:t>Digital Twin Hub</a:t>
            </a:r>
          </a:p>
        </p:txBody>
      </p:sp>
      <p:sp>
        <p:nvSpPr>
          <p:cNvPr id="20" name="Slide Number Placeholder 19">
            <a:extLst>
              <a:ext uri="{FF2B5EF4-FFF2-40B4-BE49-F238E27FC236}">
                <a16:creationId xmlns:a16="http://schemas.microsoft.com/office/drawing/2014/main" id="{4BE7D02F-1A4B-4248-BF3E-DFE61D327CD7}"/>
              </a:ext>
            </a:extLst>
          </p:cNvPr>
          <p:cNvSpPr>
            <a:spLocks noGrp="1"/>
          </p:cNvSpPr>
          <p:nvPr>
            <p:ph type="sldNum" sz="quarter" idx="4"/>
          </p:nvPr>
        </p:nvSpPr>
        <p:spPr/>
        <p:txBody>
          <a:bodyPr/>
          <a:lstStyle/>
          <a:p>
            <a:fld id="{A69AFCB7-F770-D14E-80C8-C63F247317B5}" type="slidenum">
              <a:rPr lang="en-US" smtClean="0"/>
              <a:pPr/>
              <a:t>14</a:t>
            </a:fld>
            <a:endParaRPr lang="en-US"/>
          </a:p>
        </p:txBody>
      </p:sp>
      <p:sp>
        <p:nvSpPr>
          <p:cNvPr id="17" name="Title 16">
            <a:extLst>
              <a:ext uri="{FF2B5EF4-FFF2-40B4-BE49-F238E27FC236}">
                <a16:creationId xmlns:a16="http://schemas.microsoft.com/office/drawing/2014/main" id="{8E590BB4-FACE-D041-A0F3-5FFC4AD064BC}"/>
              </a:ext>
            </a:extLst>
          </p:cNvPr>
          <p:cNvSpPr>
            <a:spLocks noGrp="1"/>
          </p:cNvSpPr>
          <p:nvPr>
            <p:ph type="title"/>
          </p:nvPr>
        </p:nvSpPr>
        <p:spPr>
          <a:xfrm>
            <a:off x="1852930" y="1583563"/>
            <a:ext cx="21031200" cy="1200329"/>
          </a:xfrm>
        </p:spPr>
        <p:txBody>
          <a:bodyPr/>
          <a:lstStyle/>
          <a:p>
            <a:r>
              <a:rPr lang="en-US"/>
              <a:t>What are the objectives of the DT Hub?</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EB6FD9E5-8B95-644B-AB5D-AA4B64485E9A}"/>
              </a:ext>
            </a:extLst>
          </p:cNvPr>
          <p:cNvCxnSpPr>
            <a:cxnSpLocks/>
          </p:cNvCxnSpPr>
          <p:nvPr/>
        </p:nvCxnSpPr>
        <p:spPr>
          <a:xfrm>
            <a:off x="1389888" y="8590788"/>
            <a:ext cx="22406814" cy="0"/>
          </a:xfrm>
          <a:prstGeom prst="straightConnector1">
            <a:avLst/>
          </a:prstGeom>
          <a:noFill/>
          <a:ln w="111125" cap="flat">
            <a:solidFill>
              <a:srgbClr val="000000"/>
            </a:solidFill>
            <a:prstDash val="solid"/>
            <a:miter lim="400000"/>
            <a:tailEnd type="arrow" w="lg" len="med"/>
          </a:ln>
          <a:effectLst/>
          <a:sp3d/>
        </p:spPr>
        <p:style>
          <a:lnRef idx="0">
            <a:scrgbClr r="0" g="0" b="0"/>
          </a:lnRef>
          <a:fillRef idx="0">
            <a:scrgbClr r="0" g="0" b="0"/>
          </a:fillRef>
          <a:effectRef idx="0">
            <a:scrgbClr r="0" g="0" b="0"/>
          </a:effectRef>
          <a:fontRef idx="none"/>
        </p:style>
      </p:cxnSp>
      <p:sp>
        <p:nvSpPr>
          <p:cNvPr id="2" name="Date Placeholder 1">
            <a:extLst>
              <a:ext uri="{FF2B5EF4-FFF2-40B4-BE49-F238E27FC236}">
                <a16:creationId xmlns:a16="http://schemas.microsoft.com/office/drawing/2014/main" id="{C4818A6C-3323-FE4D-85FE-1FC2EF1075FE}"/>
              </a:ext>
            </a:extLst>
          </p:cNvPr>
          <p:cNvSpPr>
            <a:spLocks noGrp="1"/>
          </p:cNvSpPr>
          <p:nvPr>
            <p:ph type="dt" sz="half" idx="2"/>
          </p:nvPr>
        </p:nvSpPr>
        <p:spPr/>
        <p:txBody>
          <a:bodyPr/>
          <a:lstStyle/>
          <a:p>
            <a:fld id="{5CD33CB7-09A9-844A-80E9-93C40B3F168A}" type="datetime2">
              <a:rPr lang="en-GB" smtClean="0"/>
              <a:t>Wednesday, 06 April 2022</a:t>
            </a:fld>
            <a:endParaRPr lang="en-GB"/>
          </a:p>
        </p:txBody>
      </p:sp>
      <p:sp>
        <p:nvSpPr>
          <p:cNvPr id="5" name="Footer Placeholder 4">
            <a:extLst>
              <a:ext uri="{FF2B5EF4-FFF2-40B4-BE49-F238E27FC236}">
                <a16:creationId xmlns:a16="http://schemas.microsoft.com/office/drawing/2014/main" id="{60C8E668-C13D-8C44-979B-8625152EF576}"/>
              </a:ext>
            </a:extLst>
          </p:cNvPr>
          <p:cNvSpPr>
            <a:spLocks noGrp="1"/>
          </p:cNvSpPr>
          <p:nvPr>
            <p:ph type="ftr" sz="quarter" idx="3"/>
          </p:nvPr>
        </p:nvSpPr>
        <p:spPr/>
        <p:txBody>
          <a:bodyPr/>
          <a:lstStyle/>
          <a:p>
            <a:pPr hangingPunct="1"/>
            <a:r>
              <a:rPr lang="en-GB" b="0"/>
              <a:t>Digital Twin Hub</a:t>
            </a:r>
          </a:p>
        </p:txBody>
      </p:sp>
      <p:sp>
        <p:nvSpPr>
          <p:cNvPr id="7" name="Slide Number Placeholder 6">
            <a:extLst>
              <a:ext uri="{FF2B5EF4-FFF2-40B4-BE49-F238E27FC236}">
                <a16:creationId xmlns:a16="http://schemas.microsoft.com/office/drawing/2014/main" id="{1E702706-CCCB-B248-934C-EDD656751509}"/>
              </a:ext>
            </a:extLst>
          </p:cNvPr>
          <p:cNvSpPr>
            <a:spLocks noGrp="1"/>
          </p:cNvSpPr>
          <p:nvPr>
            <p:ph type="sldNum" sz="quarter" idx="4"/>
          </p:nvPr>
        </p:nvSpPr>
        <p:spPr/>
        <p:txBody>
          <a:bodyPr/>
          <a:lstStyle/>
          <a:p>
            <a:fld id="{A69AFCB7-F770-D14E-80C8-C63F247317B5}" type="slidenum">
              <a:rPr lang="en-US" smtClean="0"/>
              <a:pPr/>
              <a:t>15</a:t>
            </a:fld>
            <a:endParaRPr lang="en-US"/>
          </a:p>
        </p:txBody>
      </p:sp>
      <p:sp>
        <p:nvSpPr>
          <p:cNvPr id="3" name="Title 2">
            <a:extLst>
              <a:ext uri="{FF2B5EF4-FFF2-40B4-BE49-F238E27FC236}">
                <a16:creationId xmlns:a16="http://schemas.microsoft.com/office/drawing/2014/main" id="{BE311F82-F136-8A44-B05E-220796C2199F}"/>
              </a:ext>
            </a:extLst>
          </p:cNvPr>
          <p:cNvSpPr>
            <a:spLocks noGrp="1"/>
          </p:cNvSpPr>
          <p:nvPr>
            <p:ph type="title"/>
          </p:nvPr>
        </p:nvSpPr>
        <p:spPr/>
        <p:txBody>
          <a:bodyPr/>
          <a:lstStyle/>
          <a:p>
            <a:r>
              <a:rPr lang="en-US"/>
              <a:t>What are the short term vs long term goals?</a:t>
            </a:r>
          </a:p>
        </p:txBody>
      </p:sp>
      <p:sp>
        <p:nvSpPr>
          <p:cNvPr id="16" name="Oval 15">
            <a:extLst>
              <a:ext uri="{FF2B5EF4-FFF2-40B4-BE49-F238E27FC236}">
                <a16:creationId xmlns:a16="http://schemas.microsoft.com/office/drawing/2014/main" id="{85502744-A553-1541-BFDE-7AC27C48734C}"/>
              </a:ext>
            </a:extLst>
          </p:cNvPr>
          <p:cNvSpPr/>
          <p:nvPr/>
        </p:nvSpPr>
        <p:spPr>
          <a:xfrm>
            <a:off x="1857928" y="5319421"/>
            <a:ext cx="3007078" cy="3007078"/>
          </a:xfrm>
          <a:prstGeom prst="ellipse">
            <a:avLst/>
          </a:prstGeom>
          <a:solidFill>
            <a:schemeClr val="tx1"/>
          </a:solidFill>
          <a:ln w="381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Oval 16">
            <a:extLst>
              <a:ext uri="{FF2B5EF4-FFF2-40B4-BE49-F238E27FC236}">
                <a16:creationId xmlns:a16="http://schemas.microsoft.com/office/drawing/2014/main" id="{ADF9434E-C467-EF42-9CC8-49D30344CDAB}"/>
              </a:ext>
            </a:extLst>
          </p:cNvPr>
          <p:cNvSpPr/>
          <p:nvPr/>
        </p:nvSpPr>
        <p:spPr>
          <a:xfrm>
            <a:off x="5450780" y="5319421"/>
            <a:ext cx="3007078" cy="3007078"/>
          </a:xfrm>
          <a:prstGeom prst="ellipse">
            <a:avLst/>
          </a:prstGeom>
          <a:solidFill>
            <a:schemeClr val="tx1"/>
          </a:solidFill>
          <a:ln w="381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Oval 18">
            <a:extLst>
              <a:ext uri="{FF2B5EF4-FFF2-40B4-BE49-F238E27FC236}">
                <a16:creationId xmlns:a16="http://schemas.microsoft.com/office/drawing/2014/main" id="{C776ADBE-AB98-B541-8CDE-6D5D41958DF0}"/>
              </a:ext>
            </a:extLst>
          </p:cNvPr>
          <p:cNvSpPr/>
          <p:nvPr/>
        </p:nvSpPr>
        <p:spPr>
          <a:xfrm>
            <a:off x="9043632" y="5319421"/>
            <a:ext cx="3007078" cy="3007078"/>
          </a:xfrm>
          <a:prstGeom prst="ellipse">
            <a:avLst/>
          </a:prstGeom>
          <a:solidFill>
            <a:schemeClr val="accent1"/>
          </a:solidFill>
          <a:ln w="381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5C2DB83C-31AE-184B-9796-A9C60CD2B2FE}"/>
              </a:ext>
            </a:extLst>
          </p:cNvPr>
          <p:cNvSpPr/>
          <p:nvPr/>
        </p:nvSpPr>
        <p:spPr>
          <a:xfrm>
            <a:off x="12636484" y="5319421"/>
            <a:ext cx="3007078" cy="3007078"/>
          </a:xfrm>
          <a:prstGeom prst="ellipse">
            <a:avLst/>
          </a:prstGeom>
          <a:solidFill>
            <a:schemeClr val="accent1"/>
          </a:solidFill>
          <a:ln w="381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867AC0E0-85E8-6B41-9C6B-1F9A38274190}"/>
              </a:ext>
            </a:extLst>
          </p:cNvPr>
          <p:cNvSpPr/>
          <p:nvPr/>
        </p:nvSpPr>
        <p:spPr>
          <a:xfrm>
            <a:off x="16229336" y="5319421"/>
            <a:ext cx="3007078" cy="3007078"/>
          </a:xfrm>
          <a:prstGeom prst="ellipse">
            <a:avLst/>
          </a:prstGeom>
          <a:solidFill>
            <a:schemeClr val="accent3"/>
          </a:solidFill>
          <a:ln w="381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74F00A75-1AA7-1A4D-AE74-FD78AAC9C1D7}"/>
              </a:ext>
            </a:extLst>
          </p:cNvPr>
          <p:cNvSpPr/>
          <p:nvPr/>
        </p:nvSpPr>
        <p:spPr>
          <a:xfrm>
            <a:off x="19822188" y="5319421"/>
            <a:ext cx="3007078" cy="3007078"/>
          </a:xfrm>
          <a:prstGeom prst="ellipse">
            <a:avLst/>
          </a:prstGeom>
          <a:solidFill>
            <a:schemeClr val="accent3"/>
          </a:solidFill>
          <a:ln w="381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ectangle 5">
            <a:extLst>
              <a:ext uri="{FF2B5EF4-FFF2-40B4-BE49-F238E27FC236}">
                <a16:creationId xmlns:a16="http://schemas.microsoft.com/office/drawing/2014/main" id="{391CA3A0-7AC7-CE44-9BDB-7A2E7CE62DB0}"/>
              </a:ext>
            </a:extLst>
          </p:cNvPr>
          <p:cNvSpPr/>
          <p:nvPr/>
        </p:nvSpPr>
        <p:spPr>
          <a:xfrm>
            <a:off x="2125760" y="6033156"/>
            <a:ext cx="2462155" cy="1631216"/>
          </a:xfrm>
          <a:prstGeom prst="rect">
            <a:avLst/>
          </a:prstGeom>
        </p:spPr>
        <p:txBody>
          <a:bodyPr wrap="square">
            <a:spAutoFit/>
          </a:bodyPr>
          <a:lstStyle/>
          <a:p>
            <a:r>
              <a:rPr lang="en-US" sz="2000">
                <a:solidFill>
                  <a:schemeClr val="bg1"/>
                </a:solidFill>
                <a:latin typeface="Arial" panose="020B0604020202020204" pitchFamily="34" charset="0"/>
                <a:cs typeface="Arial" panose="020B0604020202020204" pitchFamily="34" charset="0"/>
              </a:rPr>
              <a:t>Milestone 1</a:t>
            </a:r>
          </a:p>
          <a:p>
            <a:endParaRPr lang="en-US" sz="2000" b="0">
              <a:solidFill>
                <a:schemeClr val="bg1"/>
              </a:solidFill>
              <a:latin typeface="Arial" panose="020B0604020202020204" pitchFamily="34" charset="0"/>
              <a:cs typeface="Arial" panose="020B0604020202020204" pitchFamily="34" charset="0"/>
            </a:endParaRPr>
          </a:p>
          <a:p>
            <a:r>
              <a:rPr lang="en-US" sz="2000" b="0">
                <a:solidFill>
                  <a:schemeClr val="bg1"/>
                </a:solidFill>
                <a:latin typeface="Arial" panose="020B0604020202020204" pitchFamily="34" charset="0"/>
                <a:cs typeface="Arial" panose="020B0604020202020204" pitchFamily="34" charset="0"/>
              </a:rPr>
              <a:t>Engage 50+ leading UK organisations to join DT Hub</a:t>
            </a:r>
          </a:p>
        </p:txBody>
      </p:sp>
      <p:sp>
        <p:nvSpPr>
          <p:cNvPr id="8" name="Rectangle 7">
            <a:extLst>
              <a:ext uri="{FF2B5EF4-FFF2-40B4-BE49-F238E27FC236}">
                <a16:creationId xmlns:a16="http://schemas.microsoft.com/office/drawing/2014/main" id="{9F194D72-DD35-EB42-8C96-B03DCD0EFC7D}"/>
              </a:ext>
            </a:extLst>
          </p:cNvPr>
          <p:cNvSpPr/>
          <p:nvPr/>
        </p:nvSpPr>
        <p:spPr>
          <a:xfrm>
            <a:off x="5602510" y="6002676"/>
            <a:ext cx="2743252" cy="1631216"/>
          </a:xfrm>
          <a:prstGeom prst="rect">
            <a:avLst/>
          </a:prstGeom>
        </p:spPr>
        <p:txBody>
          <a:bodyPr wrap="square">
            <a:spAutoFit/>
          </a:bodyPr>
          <a:lstStyle/>
          <a:p>
            <a:r>
              <a:rPr lang="en-US" sz="2000">
                <a:solidFill>
                  <a:schemeClr val="bg1"/>
                </a:solidFill>
                <a:latin typeface="Arial" panose="020B0604020202020204" pitchFamily="34" charset="0"/>
                <a:cs typeface="Arial" panose="020B0604020202020204" pitchFamily="34" charset="0"/>
              </a:rPr>
              <a:t>Milestone 2</a:t>
            </a:r>
          </a:p>
          <a:p>
            <a:endParaRPr lang="en-US" sz="2000" b="0">
              <a:solidFill>
                <a:schemeClr val="bg1"/>
              </a:solidFill>
              <a:latin typeface="Arial" panose="020B0604020202020204" pitchFamily="34" charset="0"/>
              <a:cs typeface="Arial" panose="020B0604020202020204" pitchFamily="34" charset="0"/>
            </a:endParaRPr>
          </a:p>
          <a:p>
            <a:r>
              <a:rPr lang="en-US" sz="2000" b="0">
                <a:solidFill>
                  <a:schemeClr val="bg1"/>
                </a:solidFill>
                <a:latin typeface="Arial" panose="020B0604020202020204" pitchFamily="34" charset="0"/>
                <a:cs typeface="Arial" panose="020B0604020202020204" pitchFamily="34" charset="0"/>
              </a:rPr>
              <a:t>Share learning from DT Hub, pilots and demonstrators</a:t>
            </a:r>
          </a:p>
        </p:txBody>
      </p:sp>
      <p:sp>
        <p:nvSpPr>
          <p:cNvPr id="9" name="Rectangle 8">
            <a:extLst>
              <a:ext uri="{FF2B5EF4-FFF2-40B4-BE49-F238E27FC236}">
                <a16:creationId xmlns:a16="http://schemas.microsoft.com/office/drawing/2014/main" id="{AADDA086-53B6-9248-BC99-560605AD177D}"/>
              </a:ext>
            </a:extLst>
          </p:cNvPr>
          <p:cNvSpPr/>
          <p:nvPr/>
        </p:nvSpPr>
        <p:spPr>
          <a:xfrm>
            <a:off x="9302746" y="6002676"/>
            <a:ext cx="2522525" cy="1631216"/>
          </a:xfrm>
          <a:prstGeom prst="rect">
            <a:avLst/>
          </a:prstGeom>
        </p:spPr>
        <p:txBody>
          <a:bodyPr wrap="square">
            <a:spAutoFit/>
          </a:bodyPr>
          <a:lstStyle/>
          <a:p>
            <a:r>
              <a:rPr lang="en-US" sz="2000">
                <a:solidFill>
                  <a:schemeClr val="bg1"/>
                </a:solidFill>
                <a:latin typeface="Arial" panose="020B0604020202020204" pitchFamily="34" charset="0"/>
                <a:cs typeface="Arial" panose="020B0604020202020204" pitchFamily="34" charset="0"/>
              </a:rPr>
              <a:t>Milestone 3</a:t>
            </a:r>
          </a:p>
          <a:p>
            <a:endParaRPr lang="en-US" sz="2000" b="0">
              <a:solidFill>
                <a:schemeClr val="bg1"/>
              </a:solidFill>
              <a:latin typeface="Arial" panose="020B0604020202020204" pitchFamily="34" charset="0"/>
              <a:cs typeface="Arial" panose="020B0604020202020204" pitchFamily="34" charset="0"/>
            </a:endParaRPr>
          </a:p>
          <a:p>
            <a:r>
              <a:rPr lang="en-US" sz="2000" b="0">
                <a:solidFill>
                  <a:schemeClr val="bg1"/>
                </a:solidFill>
                <a:latin typeface="Arial" panose="020B0604020202020204" pitchFamily="34" charset="0"/>
                <a:cs typeface="Arial" panose="020B0604020202020204" pitchFamily="34" charset="0"/>
              </a:rPr>
              <a:t>Identify &amp; manage technology enablers and blockers</a:t>
            </a:r>
          </a:p>
        </p:txBody>
      </p:sp>
      <p:sp>
        <p:nvSpPr>
          <p:cNvPr id="10" name="Rectangle 9">
            <a:extLst>
              <a:ext uri="{FF2B5EF4-FFF2-40B4-BE49-F238E27FC236}">
                <a16:creationId xmlns:a16="http://schemas.microsoft.com/office/drawing/2014/main" id="{D82F6EBC-EC13-D14D-899A-74B96F5FC36E}"/>
              </a:ext>
            </a:extLst>
          </p:cNvPr>
          <p:cNvSpPr/>
          <p:nvPr/>
        </p:nvSpPr>
        <p:spPr>
          <a:xfrm>
            <a:off x="12940044" y="5569821"/>
            <a:ext cx="2441275" cy="2554545"/>
          </a:xfrm>
          <a:prstGeom prst="rect">
            <a:avLst/>
          </a:prstGeom>
        </p:spPr>
        <p:txBody>
          <a:bodyPr wrap="square">
            <a:spAutoFit/>
          </a:bodyPr>
          <a:lstStyle/>
          <a:p>
            <a:r>
              <a:rPr lang="en-US" sz="2000">
                <a:solidFill>
                  <a:schemeClr val="bg1"/>
                </a:solidFill>
                <a:latin typeface="Arial" panose="020B0604020202020204" pitchFamily="34" charset="0"/>
                <a:cs typeface="Arial" panose="020B0604020202020204" pitchFamily="34" charset="0"/>
              </a:rPr>
              <a:t>Milestone 4</a:t>
            </a:r>
          </a:p>
          <a:p>
            <a:endParaRPr lang="en-US" sz="2000" b="0">
              <a:solidFill>
                <a:schemeClr val="bg1"/>
              </a:solidFill>
              <a:latin typeface="Arial" panose="020B0604020202020204" pitchFamily="34" charset="0"/>
              <a:cs typeface="Arial" panose="020B0604020202020204" pitchFamily="34" charset="0"/>
            </a:endParaRPr>
          </a:p>
          <a:p>
            <a:r>
              <a:rPr lang="en-US" sz="2000" b="0">
                <a:solidFill>
                  <a:schemeClr val="bg1"/>
                </a:solidFill>
                <a:latin typeface="Arial" panose="020B0604020202020204" pitchFamily="34" charset="0"/>
                <a:cs typeface="Arial" panose="020B0604020202020204" pitchFamily="34" charset="0"/>
              </a:rPr>
              <a:t>Testing change</a:t>
            </a:r>
            <a:br>
              <a:rPr lang="en-US" sz="2000" b="0">
                <a:solidFill>
                  <a:schemeClr val="bg1"/>
                </a:solidFill>
                <a:latin typeface="Arial" panose="020B0604020202020204" pitchFamily="34" charset="0"/>
                <a:cs typeface="Arial" panose="020B0604020202020204" pitchFamily="34" charset="0"/>
              </a:rPr>
            </a:br>
            <a:r>
              <a:rPr lang="en-US" sz="2000" b="0">
                <a:solidFill>
                  <a:schemeClr val="bg1"/>
                </a:solidFill>
                <a:latin typeface="Arial" panose="020B0604020202020204" pitchFamily="34" charset="0"/>
                <a:cs typeface="Arial" panose="020B0604020202020204" pitchFamily="34" charset="0"/>
              </a:rPr>
              <a:t>on targeted stakeholders in order to elicit challenges</a:t>
            </a:r>
          </a:p>
          <a:p>
            <a:r>
              <a:rPr lang="en-US" sz="2000" b="0">
                <a:solidFill>
                  <a:schemeClr val="bg1"/>
                </a:solidFill>
                <a:latin typeface="Arial" panose="020B0604020202020204" pitchFamily="34" charset="0"/>
                <a:cs typeface="Arial" panose="020B0604020202020204" pitchFamily="34" charset="0"/>
              </a:rPr>
              <a:t>and blockers</a:t>
            </a:r>
          </a:p>
        </p:txBody>
      </p:sp>
      <p:sp>
        <p:nvSpPr>
          <p:cNvPr id="11" name="Rectangle 10">
            <a:extLst>
              <a:ext uri="{FF2B5EF4-FFF2-40B4-BE49-F238E27FC236}">
                <a16:creationId xmlns:a16="http://schemas.microsoft.com/office/drawing/2014/main" id="{D6E4A30B-38A3-B849-A621-89F3C81F102F}"/>
              </a:ext>
            </a:extLst>
          </p:cNvPr>
          <p:cNvSpPr/>
          <p:nvPr/>
        </p:nvSpPr>
        <p:spPr>
          <a:xfrm>
            <a:off x="16825454" y="5850073"/>
            <a:ext cx="1889147" cy="1938992"/>
          </a:xfrm>
          <a:prstGeom prst="rect">
            <a:avLst/>
          </a:prstGeom>
        </p:spPr>
        <p:txBody>
          <a:bodyPr wrap="square">
            <a:spAutoFit/>
          </a:bodyPr>
          <a:lstStyle/>
          <a:p>
            <a:r>
              <a:rPr lang="en-US" sz="2000">
                <a:latin typeface="Arial" panose="020B0604020202020204" pitchFamily="34" charset="0"/>
                <a:cs typeface="Arial" panose="020B0604020202020204" pitchFamily="34" charset="0"/>
              </a:rPr>
              <a:t>Milestone 5</a:t>
            </a:r>
          </a:p>
          <a:p>
            <a:endParaRPr lang="en-US" sz="2000" b="0">
              <a:latin typeface="Arial" panose="020B0604020202020204" pitchFamily="34" charset="0"/>
              <a:cs typeface="Arial" panose="020B0604020202020204" pitchFamily="34" charset="0"/>
            </a:endParaRPr>
          </a:p>
          <a:p>
            <a:r>
              <a:rPr lang="en-US" sz="2000" b="0">
                <a:latin typeface="Arial" panose="020B0604020202020204" pitchFamily="34" charset="0"/>
                <a:cs typeface="Arial" panose="020B0604020202020204" pitchFamily="34" charset="0"/>
              </a:rPr>
              <a:t>Engage 75+ leading UK organisations to join DT Hub</a:t>
            </a:r>
          </a:p>
        </p:txBody>
      </p:sp>
      <p:sp>
        <p:nvSpPr>
          <p:cNvPr id="12" name="Rectangle 11">
            <a:extLst>
              <a:ext uri="{FF2B5EF4-FFF2-40B4-BE49-F238E27FC236}">
                <a16:creationId xmlns:a16="http://schemas.microsoft.com/office/drawing/2014/main" id="{F33F0E84-8D9F-2D40-9B7A-1F6551FF9738}"/>
              </a:ext>
            </a:extLst>
          </p:cNvPr>
          <p:cNvSpPr/>
          <p:nvPr/>
        </p:nvSpPr>
        <p:spPr>
          <a:xfrm>
            <a:off x="20257011" y="6002473"/>
            <a:ext cx="2187245" cy="1631216"/>
          </a:xfrm>
          <a:prstGeom prst="rect">
            <a:avLst/>
          </a:prstGeom>
        </p:spPr>
        <p:txBody>
          <a:bodyPr wrap="square">
            <a:spAutoFit/>
          </a:bodyPr>
          <a:lstStyle/>
          <a:p>
            <a:r>
              <a:rPr lang="en-US" sz="2000">
                <a:latin typeface="Arial" panose="020B0604020202020204" pitchFamily="34" charset="0"/>
                <a:cs typeface="Arial" panose="020B0604020202020204" pitchFamily="34" charset="0"/>
              </a:rPr>
              <a:t>Milestone 6</a:t>
            </a:r>
          </a:p>
          <a:p>
            <a:endParaRPr lang="en-US" sz="2000" b="0">
              <a:latin typeface="Arial" panose="020B0604020202020204" pitchFamily="34" charset="0"/>
              <a:cs typeface="Arial" panose="020B0604020202020204" pitchFamily="34" charset="0"/>
            </a:endParaRPr>
          </a:p>
          <a:p>
            <a:r>
              <a:rPr lang="en-US" sz="2000" b="0">
                <a:latin typeface="Arial" panose="020B0604020202020204" pitchFamily="34" charset="0"/>
                <a:cs typeface="Arial" panose="020B0604020202020204" pitchFamily="34" charset="0"/>
              </a:rPr>
              <a:t>Develop common standards and methodologies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hy do we need partners?">
            <a:extLst>
              <a:ext uri="{FF2B5EF4-FFF2-40B4-BE49-F238E27FC236}">
                <a16:creationId xmlns:a16="http://schemas.microsoft.com/office/drawing/2014/main" id="{FA0314D9-99FB-824B-ACB7-EC249091C4B8}"/>
              </a:ext>
            </a:extLst>
          </p:cNvPr>
          <p:cNvSpPr txBox="1"/>
          <p:nvPr/>
        </p:nvSpPr>
        <p:spPr>
          <a:xfrm>
            <a:off x="1852930" y="3505567"/>
            <a:ext cx="24384003" cy="4021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70000"/>
              </a:lnSpc>
              <a:defRPr sz="4200" b="0">
                <a:latin typeface="Solanel Light"/>
                <a:ea typeface="Solanel Light"/>
                <a:cs typeface="Solanel Light"/>
                <a:sym typeface="Solanel Light"/>
              </a:defRPr>
            </a:lvl1pPr>
          </a:lstStyle>
          <a:p>
            <a:pPr marL="571500" lvl="0" indent="-571500" defTabSz="457200" hangingPunct="1">
              <a:lnSpc>
                <a:spcPct val="117999"/>
              </a:lnSpc>
              <a:buFont typeface="Arial" panose="020B0604020202020204" pitchFamily="34" charset="0"/>
              <a:buChar char="•"/>
              <a:defRPr/>
            </a:pPr>
            <a:r>
              <a:rPr lang="en-GB" sz="4400">
                <a:latin typeface="Arial" panose="020B0604020202020204" pitchFamily="34" charset="0"/>
                <a:ea typeface="Helvetica Neue"/>
                <a:cs typeface="Arial" panose="020B0604020202020204" pitchFamily="34" charset="0"/>
                <a:sym typeface="Helvetica Neue"/>
              </a:rPr>
              <a:t>Contribution, ideas and knowledge sharing</a:t>
            </a:r>
          </a:p>
          <a:p>
            <a:pPr marL="571500" lvl="0" indent="-571500" defTabSz="457200" hangingPunct="1">
              <a:lnSpc>
                <a:spcPct val="117999"/>
              </a:lnSpc>
              <a:buFont typeface="Arial" panose="020B0604020202020204" pitchFamily="34" charset="0"/>
              <a:buChar char="•"/>
              <a:defRPr/>
            </a:pPr>
            <a:endParaRPr lang="en-GB" sz="4400">
              <a:latin typeface="Arial" panose="020B0604020202020204" pitchFamily="34" charset="0"/>
              <a:ea typeface="Helvetica Neue"/>
              <a:cs typeface="Arial" panose="020B0604020202020204" pitchFamily="34" charset="0"/>
              <a:sym typeface="Helvetica Neue"/>
            </a:endParaRPr>
          </a:p>
          <a:p>
            <a:pPr marL="571500" lvl="0" indent="-571500" defTabSz="457200" hangingPunct="1">
              <a:lnSpc>
                <a:spcPct val="117999"/>
              </a:lnSpc>
              <a:buFont typeface="Arial" panose="020B0604020202020204" pitchFamily="34" charset="0"/>
              <a:buChar char="•"/>
              <a:defRPr/>
            </a:pPr>
            <a:r>
              <a:rPr lang="en-GB" sz="4400">
                <a:latin typeface="Arial" panose="020B0604020202020204" pitchFamily="34" charset="0"/>
                <a:ea typeface="Helvetica Neue"/>
                <a:cs typeface="Arial" panose="020B0604020202020204" pitchFamily="34" charset="0"/>
                <a:sym typeface="Helvetica Neue"/>
              </a:rPr>
              <a:t>Diverse voices from across the sector</a:t>
            </a:r>
          </a:p>
          <a:p>
            <a:pPr marL="571500" lvl="0" indent="-571500" defTabSz="457200" hangingPunct="1">
              <a:lnSpc>
                <a:spcPct val="117999"/>
              </a:lnSpc>
              <a:buFont typeface="Arial" panose="020B0604020202020204" pitchFamily="34" charset="0"/>
              <a:buChar char="•"/>
              <a:defRPr/>
            </a:pPr>
            <a:endParaRPr lang="en-GB" sz="4400">
              <a:latin typeface="Arial" panose="020B0604020202020204" pitchFamily="34" charset="0"/>
              <a:ea typeface="Helvetica Neue"/>
              <a:cs typeface="Arial" panose="020B0604020202020204" pitchFamily="34" charset="0"/>
              <a:sym typeface="Helvetica Neue"/>
            </a:endParaRPr>
          </a:p>
          <a:p>
            <a:pPr marL="571500" lvl="0" indent="-571500" defTabSz="457200" hangingPunct="1">
              <a:lnSpc>
                <a:spcPct val="117999"/>
              </a:lnSpc>
              <a:buFont typeface="Arial" panose="020B0604020202020204" pitchFamily="34" charset="0"/>
              <a:buChar char="•"/>
              <a:defRPr/>
            </a:pPr>
            <a:r>
              <a:rPr lang="en-GB" sz="4400">
                <a:latin typeface="Arial" panose="020B0604020202020204" pitchFamily="34" charset="0"/>
                <a:ea typeface="Helvetica Neue"/>
                <a:cs typeface="Arial" panose="020B0604020202020204" pitchFamily="34" charset="0"/>
                <a:sym typeface="Helvetica Neue"/>
              </a:rPr>
              <a:t>Gain the greatest potential from our digital twins</a:t>
            </a:r>
          </a:p>
        </p:txBody>
      </p:sp>
      <p:sp>
        <p:nvSpPr>
          <p:cNvPr id="2" name="Date Placeholder 1">
            <a:extLst>
              <a:ext uri="{FF2B5EF4-FFF2-40B4-BE49-F238E27FC236}">
                <a16:creationId xmlns:a16="http://schemas.microsoft.com/office/drawing/2014/main" id="{B31F60B0-5158-E945-9B3B-E22392C00F7B}"/>
              </a:ext>
            </a:extLst>
          </p:cNvPr>
          <p:cNvSpPr>
            <a:spLocks noGrp="1"/>
          </p:cNvSpPr>
          <p:nvPr>
            <p:ph type="dt" sz="half" idx="2"/>
          </p:nvPr>
        </p:nvSpPr>
        <p:spPr/>
        <p:txBody>
          <a:bodyPr/>
          <a:lstStyle/>
          <a:p>
            <a:fld id="{75E24FC8-E2BD-0C41-865B-9D1EE2DC8269}" type="datetime2">
              <a:rPr lang="en-GB" smtClean="0"/>
              <a:t>Wednesday, 06 April 2022</a:t>
            </a:fld>
            <a:endParaRPr lang="en-GB"/>
          </a:p>
        </p:txBody>
      </p:sp>
      <p:sp>
        <p:nvSpPr>
          <p:cNvPr id="5" name="Footer Placeholder 4">
            <a:extLst>
              <a:ext uri="{FF2B5EF4-FFF2-40B4-BE49-F238E27FC236}">
                <a16:creationId xmlns:a16="http://schemas.microsoft.com/office/drawing/2014/main" id="{058C6895-E92B-8544-9DA0-0E3401A5AB37}"/>
              </a:ext>
            </a:extLst>
          </p:cNvPr>
          <p:cNvSpPr>
            <a:spLocks noGrp="1"/>
          </p:cNvSpPr>
          <p:nvPr>
            <p:ph type="ftr" sz="quarter" idx="3"/>
          </p:nvPr>
        </p:nvSpPr>
        <p:spPr/>
        <p:txBody>
          <a:bodyPr/>
          <a:lstStyle/>
          <a:p>
            <a:pPr hangingPunct="1"/>
            <a:r>
              <a:rPr lang="en-GB" b="0"/>
              <a:t>Digital Twin Hub</a:t>
            </a:r>
          </a:p>
        </p:txBody>
      </p:sp>
      <p:sp>
        <p:nvSpPr>
          <p:cNvPr id="8" name="Slide Number Placeholder 7">
            <a:extLst>
              <a:ext uri="{FF2B5EF4-FFF2-40B4-BE49-F238E27FC236}">
                <a16:creationId xmlns:a16="http://schemas.microsoft.com/office/drawing/2014/main" id="{398DCA32-259F-BD4B-86F6-DF9AF8660BF5}"/>
              </a:ext>
            </a:extLst>
          </p:cNvPr>
          <p:cNvSpPr>
            <a:spLocks noGrp="1"/>
          </p:cNvSpPr>
          <p:nvPr>
            <p:ph type="sldNum" sz="quarter" idx="4"/>
          </p:nvPr>
        </p:nvSpPr>
        <p:spPr/>
        <p:txBody>
          <a:bodyPr/>
          <a:lstStyle/>
          <a:p>
            <a:fld id="{A69AFCB7-F770-D14E-80C8-C63F247317B5}" type="slidenum">
              <a:rPr lang="en-US" smtClean="0"/>
              <a:pPr/>
              <a:t>16</a:t>
            </a:fld>
            <a:endParaRPr lang="en-US"/>
          </a:p>
        </p:txBody>
      </p:sp>
      <p:sp>
        <p:nvSpPr>
          <p:cNvPr id="4" name="Title 3">
            <a:extLst>
              <a:ext uri="{FF2B5EF4-FFF2-40B4-BE49-F238E27FC236}">
                <a16:creationId xmlns:a16="http://schemas.microsoft.com/office/drawing/2014/main" id="{2059A102-076E-0146-A60A-60F5A95DDDAF}"/>
              </a:ext>
            </a:extLst>
          </p:cNvPr>
          <p:cNvSpPr>
            <a:spLocks noGrp="1"/>
          </p:cNvSpPr>
          <p:nvPr>
            <p:ph type="title"/>
          </p:nvPr>
        </p:nvSpPr>
        <p:spPr/>
        <p:txBody>
          <a:bodyPr/>
          <a:lstStyle/>
          <a:p>
            <a:r>
              <a:rPr lang="en-US"/>
              <a:t>The sum of our parts</a:t>
            </a:r>
          </a:p>
        </p:txBody>
      </p:sp>
    </p:spTree>
    <p:extLst>
      <p:ext uri="{BB962C8B-B14F-4D97-AF65-F5344CB8AC3E}">
        <p14:creationId xmlns:p14="http://schemas.microsoft.com/office/powerpoint/2010/main" val="3358448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76595-A203-7840-8D92-35B01D75A8E6}"/>
              </a:ext>
            </a:extLst>
          </p:cNvPr>
          <p:cNvSpPr>
            <a:spLocks noGrp="1"/>
          </p:cNvSpPr>
          <p:nvPr>
            <p:ph type="dt" sz="half" idx="2"/>
          </p:nvPr>
        </p:nvSpPr>
        <p:spPr/>
        <p:txBody>
          <a:bodyPr/>
          <a:lstStyle/>
          <a:p>
            <a:fld id="{67D235EB-9338-1247-9E63-F15A9ED00298}" type="datetime2">
              <a:rPr lang="en-GB" smtClean="0"/>
              <a:t>Wednesday, 06 April 2022</a:t>
            </a:fld>
            <a:endParaRPr lang="en-GB"/>
          </a:p>
        </p:txBody>
      </p:sp>
      <p:sp>
        <p:nvSpPr>
          <p:cNvPr id="3" name="Footer Placeholder 2">
            <a:extLst>
              <a:ext uri="{FF2B5EF4-FFF2-40B4-BE49-F238E27FC236}">
                <a16:creationId xmlns:a16="http://schemas.microsoft.com/office/drawing/2014/main" id="{EB1680F4-3A9D-7B47-8AE1-894451001532}"/>
              </a:ext>
            </a:extLst>
          </p:cNvPr>
          <p:cNvSpPr>
            <a:spLocks noGrp="1"/>
          </p:cNvSpPr>
          <p:nvPr>
            <p:ph type="ftr" sz="quarter" idx="3"/>
          </p:nvPr>
        </p:nvSpPr>
        <p:spPr/>
        <p:txBody>
          <a:bodyPr/>
          <a:lstStyle/>
          <a:p>
            <a:pPr hangingPunct="1"/>
            <a:r>
              <a:rPr lang="en-GB" b="0"/>
              <a:t>Digital Twin Hub</a:t>
            </a:r>
          </a:p>
        </p:txBody>
      </p:sp>
      <p:sp>
        <p:nvSpPr>
          <p:cNvPr id="6" name="Slide Number Placeholder 5">
            <a:extLst>
              <a:ext uri="{FF2B5EF4-FFF2-40B4-BE49-F238E27FC236}">
                <a16:creationId xmlns:a16="http://schemas.microsoft.com/office/drawing/2014/main" id="{B335D16B-BD7B-7844-BE2D-7F4E8ACF495F}"/>
              </a:ext>
            </a:extLst>
          </p:cNvPr>
          <p:cNvSpPr>
            <a:spLocks noGrp="1"/>
          </p:cNvSpPr>
          <p:nvPr>
            <p:ph type="sldNum" sz="quarter" idx="4"/>
          </p:nvPr>
        </p:nvSpPr>
        <p:spPr/>
        <p:txBody>
          <a:bodyPr/>
          <a:lstStyle/>
          <a:p>
            <a:fld id="{A69AFCB7-F770-D14E-80C8-C63F247317B5}" type="slidenum">
              <a:rPr lang="en-US" smtClean="0"/>
              <a:pPr/>
              <a:t>17</a:t>
            </a:fld>
            <a:endParaRPr lang="en-US"/>
          </a:p>
        </p:txBody>
      </p:sp>
      <p:sp>
        <p:nvSpPr>
          <p:cNvPr id="4" name="Title 3">
            <a:extLst>
              <a:ext uri="{FF2B5EF4-FFF2-40B4-BE49-F238E27FC236}">
                <a16:creationId xmlns:a16="http://schemas.microsoft.com/office/drawing/2014/main" id="{0EBEDE8B-6D8C-404D-B517-F813E29F7ED5}"/>
              </a:ext>
            </a:extLst>
          </p:cNvPr>
          <p:cNvSpPr>
            <a:spLocks noGrp="1"/>
          </p:cNvSpPr>
          <p:nvPr>
            <p:ph type="title"/>
          </p:nvPr>
        </p:nvSpPr>
        <p:spPr/>
        <p:txBody>
          <a:bodyPr/>
          <a:lstStyle/>
          <a:p>
            <a:r>
              <a:rPr lang="en-US"/>
              <a:t>Who is it for?</a:t>
            </a:r>
          </a:p>
        </p:txBody>
      </p:sp>
      <p:sp>
        <p:nvSpPr>
          <p:cNvPr id="7" name="Why do we need partners?">
            <a:extLst>
              <a:ext uri="{FF2B5EF4-FFF2-40B4-BE49-F238E27FC236}">
                <a16:creationId xmlns:a16="http://schemas.microsoft.com/office/drawing/2014/main" id="{05F2A393-6BC6-714F-AFD6-7D09F013002C}"/>
              </a:ext>
            </a:extLst>
          </p:cNvPr>
          <p:cNvSpPr txBox="1"/>
          <p:nvPr/>
        </p:nvSpPr>
        <p:spPr>
          <a:xfrm>
            <a:off x="13972032" y="3531031"/>
            <a:ext cx="5486400" cy="6653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nSpc>
                <a:spcPct val="70000"/>
              </a:lnSpc>
              <a:defRPr sz="4200" b="0">
                <a:latin typeface="Solanel Light"/>
                <a:ea typeface="Solanel Light"/>
                <a:cs typeface="Solanel Light"/>
                <a:sym typeface="Solanel Light"/>
              </a:defRPr>
            </a:lvl1pPr>
          </a:lstStyle>
          <a:p>
            <a:pPr lvl="0" defTabSz="457200" hangingPunct="1">
              <a:lnSpc>
                <a:spcPct val="117999"/>
              </a:lnSpc>
              <a:defRPr/>
            </a:pPr>
            <a:r>
              <a:rPr lang="en-GB" sz="4000" b="1">
                <a:solidFill>
                  <a:schemeClr val="tx1"/>
                </a:solidFill>
                <a:latin typeface="Arial" panose="020B0604020202020204" pitchFamily="34" charset="0"/>
                <a:ea typeface="Helvetica Neue"/>
                <a:cs typeface="Arial" panose="020B0604020202020204" pitchFamily="34" charset="0"/>
                <a:sym typeface="Helvetica Neue"/>
              </a:rPr>
              <a:t>DT Hub</a:t>
            </a:r>
          </a:p>
          <a:p>
            <a:pPr marL="571500" lvl="0" indent="-571500" defTabSz="457200" hangingPunct="1">
              <a:lnSpc>
                <a:spcPct val="117999"/>
              </a:lnSpc>
              <a:buFont typeface="Arial" panose="020B0604020202020204" pitchFamily="34" charset="0"/>
              <a:buChar char="•"/>
              <a:defRPr/>
            </a:pPr>
            <a:endParaRPr lang="en-GB" sz="3600">
              <a:solidFill>
                <a:schemeClr val="tx1"/>
              </a:solidFill>
              <a:latin typeface="Arial" panose="020B0604020202020204" pitchFamily="34" charset="0"/>
              <a:ea typeface="Helvetica Neue"/>
              <a:cs typeface="Arial" panose="020B0604020202020204" pitchFamily="34" charset="0"/>
              <a:sym typeface="Helvetica Neue"/>
            </a:endParaRPr>
          </a:p>
          <a:p>
            <a:pPr marL="571500" lvl="0" indent="-571500" defTabSz="457200" hangingPunct="1">
              <a:lnSpc>
                <a:spcPct val="117999"/>
              </a:lnSpc>
              <a:buFont typeface="Arial" panose="020B0604020202020204" pitchFamily="34" charset="0"/>
              <a:buChar char="•"/>
              <a:defRPr/>
            </a:pPr>
            <a:r>
              <a:rPr lang="en-GB" sz="3600">
                <a:solidFill>
                  <a:schemeClr val="tx1"/>
                </a:solidFill>
                <a:latin typeface="Arial" panose="020B0604020202020204" pitchFamily="34" charset="0"/>
                <a:ea typeface="Helvetica Neue"/>
                <a:cs typeface="Arial" panose="020B0604020202020204" pitchFamily="34" charset="0"/>
                <a:sym typeface="Helvetica Neue"/>
              </a:rPr>
              <a:t>Digital twin users</a:t>
            </a:r>
          </a:p>
          <a:p>
            <a:pPr marL="571500" lvl="0" indent="-571500" defTabSz="457200" hangingPunct="1">
              <a:lnSpc>
                <a:spcPct val="117999"/>
              </a:lnSpc>
              <a:buFont typeface="Arial" panose="020B0604020202020204" pitchFamily="34" charset="0"/>
              <a:buChar char="•"/>
              <a:defRPr/>
            </a:pPr>
            <a:endParaRPr lang="en-GB" sz="3600">
              <a:solidFill>
                <a:schemeClr val="tx1"/>
              </a:solidFill>
              <a:latin typeface="Arial" panose="020B0604020202020204" pitchFamily="34" charset="0"/>
              <a:ea typeface="Helvetica Neue"/>
              <a:cs typeface="Arial" panose="020B0604020202020204" pitchFamily="34" charset="0"/>
              <a:sym typeface="Helvetica Neue"/>
            </a:endParaRPr>
          </a:p>
          <a:p>
            <a:pPr marL="571500" lvl="0" indent="-571500" defTabSz="457200" hangingPunct="1">
              <a:lnSpc>
                <a:spcPct val="117999"/>
              </a:lnSpc>
              <a:buFont typeface="Arial" panose="020B0604020202020204" pitchFamily="34" charset="0"/>
              <a:buChar char="•"/>
              <a:defRPr/>
            </a:pPr>
            <a:r>
              <a:rPr lang="en-GB" sz="3600">
                <a:solidFill>
                  <a:schemeClr val="tx1"/>
                </a:solidFill>
                <a:latin typeface="Arial" panose="020B0604020202020204" pitchFamily="34" charset="0"/>
                <a:ea typeface="Helvetica Neue"/>
                <a:cs typeface="Arial" panose="020B0604020202020204" pitchFamily="34" charset="0"/>
                <a:sym typeface="Helvetica Neue"/>
              </a:rPr>
              <a:t>Digital twin owners and suppliers</a:t>
            </a:r>
          </a:p>
          <a:p>
            <a:pPr marL="571500" lvl="0" indent="-571500" defTabSz="457200" hangingPunct="1">
              <a:lnSpc>
                <a:spcPct val="117999"/>
              </a:lnSpc>
              <a:buFont typeface="Arial" panose="020B0604020202020204" pitchFamily="34" charset="0"/>
              <a:buChar char="•"/>
              <a:defRPr/>
            </a:pPr>
            <a:endParaRPr lang="en-GB" sz="3600">
              <a:solidFill>
                <a:schemeClr val="tx1"/>
              </a:solidFill>
              <a:latin typeface="Arial" panose="020B0604020202020204" pitchFamily="34" charset="0"/>
              <a:ea typeface="Helvetica Neue"/>
              <a:cs typeface="Arial" panose="020B0604020202020204" pitchFamily="34" charset="0"/>
              <a:sym typeface="Helvetica Neue"/>
            </a:endParaRPr>
          </a:p>
          <a:p>
            <a:pPr marL="571500" lvl="0" indent="-571500" defTabSz="457200" hangingPunct="1">
              <a:lnSpc>
                <a:spcPct val="117999"/>
              </a:lnSpc>
              <a:buFont typeface="Arial" panose="020B0604020202020204" pitchFamily="34" charset="0"/>
              <a:buChar char="•"/>
              <a:defRPr/>
            </a:pPr>
            <a:r>
              <a:rPr lang="en-GB" sz="3600">
                <a:solidFill>
                  <a:schemeClr val="tx1"/>
                </a:solidFill>
                <a:latin typeface="Arial" panose="020B0604020202020204" pitchFamily="34" charset="0"/>
                <a:ea typeface="Helvetica Neue"/>
                <a:cs typeface="Arial" panose="020B0604020202020204" pitchFamily="34" charset="0"/>
                <a:sym typeface="Helvetica Neue"/>
              </a:rPr>
              <a:t>Academics</a:t>
            </a:r>
          </a:p>
          <a:p>
            <a:pPr marL="571500" lvl="0" indent="-571500" defTabSz="457200" hangingPunct="1">
              <a:lnSpc>
                <a:spcPct val="117999"/>
              </a:lnSpc>
              <a:buFont typeface="Arial" panose="020B0604020202020204" pitchFamily="34" charset="0"/>
              <a:buChar char="•"/>
              <a:defRPr/>
            </a:pPr>
            <a:endParaRPr lang="en-GB" sz="3600">
              <a:solidFill>
                <a:schemeClr val="tx1"/>
              </a:solidFill>
              <a:latin typeface="Arial" panose="020B0604020202020204" pitchFamily="34" charset="0"/>
              <a:ea typeface="Helvetica Neue"/>
              <a:cs typeface="Arial" panose="020B0604020202020204" pitchFamily="34" charset="0"/>
              <a:sym typeface="Helvetica Neue"/>
            </a:endParaRPr>
          </a:p>
          <a:p>
            <a:pPr marL="571500" lvl="0" indent="-571500" defTabSz="457200" hangingPunct="1">
              <a:lnSpc>
                <a:spcPct val="117999"/>
              </a:lnSpc>
              <a:buFont typeface="Arial" panose="020B0604020202020204" pitchFamily="34" charset="0"/>
              <a:buChar char="•"/>
              <a:defRPr/>
            </a:pPr>
            <a:r>
              <a:rPr lang="en-GB" sz="3600">
                <a:solidFill>
                  <a:schemeClr val="tx1"/>
                </a:solidFill>
                <a:latin typeface="Arial" panose="020B0604020202020204" pitchFamily="34" charset="0"/>
                <a:ea typeface="Helvetica Neue"/>
                <a:cs typeface="Arial" panose="020B0604020202020204" pitchFamily="34" charset="0"/>
                <a:sym typeface="Helvetica Neue"/>
              </a:rPr>
              <a:t>Policy makers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A close up of a logo&#10;&#10;Description generated with very high confidence">
            <a:extLst>
              <a:ext uri="{FF2B5EF4-FFF2-40B4-BE49-F238E27FC236}">
                <a16:creationId xmlns:a16="http://schemas.microsoft.com/office/drawing/2014/main" id="{4B866622-B46E-6E4D-951E-E81E76DDF0E8}"/>
              </a:ext>
            </a:extLst>
          </p:cNvPr>
          <p:cNvPicPr>
            <a:picLocks noChangeAspect="1"/>
          </p:cNvPicPr>
          <p:nvPr/>
        </p:nvPicPr>
        <p:blipFill>
          <a:blip r:embed="rId3"/>
          <a:stretch>
            <a:fillRect/>
          </a:stretch>
        </p:blipFill>
        <p:spPr>
          <a:xfrm>
            <a:off x="18371660" y="8808667"/>
            <a:ext cx="2469782" cy="1227702"/>
          </a:xfrm>
          <a:prstGeom prst="rect">
            <a:avLst/>
          </a:prstGeom>
        </p:spPr>
      </p:pic>
      <p:pic>
        <p:nvPicPr>
          <p:cNvPr id="10" name="Picture 10" descr="A picture containing sky&#10;&#10;Description generated with very high confidence">
            <a:extLst>
              <a:ext uri="{FF2B5EF4-FFF2-40B4-BE49-F238E27FC236}">
                <a16:creationId xmlns:a16="http://schemas.microsoft.com/office/drawing/2014/main" id="{F0A1670E-A812-8C4D-9387-A55C711CF0EE}"/>
              </a:ext>
            </a:extLst>
          </p:cNvPr>
          <p:cNvPicPr>
            <a:picLocks noChangeAspect="1"/>
          </p:cNvPicPr>
          <p:nvPr/>
        </p:nvPicPr>
        <p:blipFill>
          <a:blip r:embed="rId4"/>
          <a:stretch>
            <a:fillRect/>
          </a:stretch>
        </p:blipFill>
        <p:spPr>
          <a:xfrm>
            <a:off x="14939876" y="5019453"/>
            <a:ext cx="2180096" cy="414481"/>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09CD7B00-5825-134F-B560-9B3983BFD7CB}"/>
              </a:ext>
            </a:extLst>
          </p:cNvPr>
          <p:cNvPicPr>
            <a:picLocks noChangeAspect="1"/>
          </p:cNvPicPr>
          <p:nvPr/>
        </p:nvPicPr>
        <p:blipFill>
          <a:blip r:embed="rId5"/>
          <a:stretch>
            <a:fillRect/>
          </a:stretch>
        </p:blipFill>
        <p:spPr>
          <a:xfrm>
            <a:off x="18394818" y="4090700"/>
            <a:ext cx="2180096" cy="2172476"/>
          </a:xfrm>
          <a:prstGeom prst="rect">
            <a:avLst/>
          </a:prstGeom>
        </p:spPr>
      </p:pic>
      <p:pic>
        <p:nvPicPr>
          <p:cNvPr id="12" name="Picture 8" descr="A close up of a logo&#10;&#10;Description generated with very high confidence">
            <a:extLst>
              <a:ext uri="{FF2B5EF4-FFF2-40B4-BE49-F238E27FC236}">
                <a16:creationId xmlns:a16="http://schemas.microsoft.com/office/drawing/2014/main" id="{C69AC73C-3CA5-0445-9CAF-13D3D4543BE4}"/>
              </a:ext>
            </a:extLst>
          </p:cNvPr>
          <p:cNvPicPr>
            <a:picLocks noChangeAspect="1"/>
          </p:cNvPicPr>
          <p:nvPr/>
        </p:nvPicPr>
        <p:blipFill>
          <a:blip r:embed="rId6"/>
          <a:stretch>
            <a:fillRect/>
          </a:stretch>
        </p:blipFill>
        <p:spPr>
          <a:xfrm>
            <a:off x="14913246" y="8950787"/>
            <a:ext cx="2144434" cy="979305"/>
          </a:xfrm>
          <a:prstGeom prst="rect">
            <a:avLst/>
          </a:prstGeom>
        </p:spPr>
      </p:pic>
      <p:pic>
        <p:nvPicPr>
          <p:cNvPr id="13" name="Picture 12" descr="A picture containing clipart&#10;&#10;Description generated with very high confidence">
            <a:extLst>
              <a:ext uri="{FF2B5EF4-FFF2-40B4-BE49-F238E27FC236}">
                <a16:creationId xmlns:a16="http://schemas.microsoft.com/office/drawing/2014/main" id="{15FB652B-A63F-BD41-B5BF-238FE6426DB8}"/>
              </a:ext>
            </a:extLst>
          </p:cNvPr>
          <p:cNvPicPr>
            <a:picLocks noChangeAspect="1"/>
          </p:cNvPicPr>
          <p:nvPr/>
        </p:nvPicPr>
        <p:blipFill>
          <a:blip r:embed="rId7"/>
          <a:stretch>
            <a:fillRect/>
          </a:stretch>
        </p:blipFill>
        <p:spPr>
          <a:xfrm>
            <a:off x="14883782" y="7220274"/>
            <a:ext cx="2351688" cy="558073"/>
          </a:xfrm>
          <a:prstGeom prst="rect">
            <a:avLst/>
          </a:prstGeom>
        </p:spPr>
      </p:pic>
      <p:pic>
        <p:nvPicPr>
          <p:cNvPr id="14" name="Picture 14" descr="A close up of a logo&#10;&#10;Description generated with very high confidence">
            <a:extLst>
              <a:ext uri="{FF2B5EF4-FFF2-40B4-BE49-F238E27FC236}">
                <a16:creationId xmlns:a16="http://schemas.microsoft.com/office/drawing/2014/main" id="{6AF71786-1158-8144-85ED-0547C45B3AE6}"/>
              </a:ext>
            </a:extLst>
          </p:cNvPr>
          <p:cNvPicPr>
            <a:picLocks noChangeAspect="1"/>
          </p:cNvPicPr>
          <p:nvPr/>
        </p:nvPicPr>
        <p:blipFill>
          <a:blip r:embed="rId8"/>
          <a:stretch>
            <a:fillRect/>
          </a:stretch>
        </p:blipFill>
        <p:spPr>
          <a:xfrm>
            <a:off x="18157043" y="6896460"/>
            <a:ext cx="2713153" cy="1148193"/>
          </a:xfrm>
          <a:prstGeom prst="rect">
            <a:avLst/>
          </a:prstGeom>
        </p:spPr>
      </p:pic>
      <p:sp>
        <p:nvSpPr>
          <p:cNvPr id="2" name="Date Placeholder 1">
            <a:extLst>
              <a:ext uri="{FF2B5EF4-FFF2-40B4-BE49-F238E27FC236}">
                <a16:creationId xmlns:a16="http://schemas.microsoft.com/office/drawing/2014/main" id="{0E1B4EBA-7B35-9742-9252-92C7306A51C1}"/>
              </a:ext>
            </a:extLst>
          </p:cNvPr>
          <p:cNvSpPr>
            <a:spLocks noGrp="1"/>
          </p:cNvSpPr>
          <p:nvPr>
            <p:ph type="dt" sz="half" idx="2"/>
          </p:nvPr>
        </p:nvSpPr>
        <p:spPr/>
        <p:txBody>
          <a:bodyPr/>
          <a:lstStyle/>
          <a:p>
            <a:fld id="{8682E21D-1FC0-E448-A2C5-0C1A9D13F318}" type="datetime2">
              <a:rPr lang="en-GB" smtClean="0"/>
              <a:t>Wednesday, 06 April 2022</a:t>
            </a:fld>
            <a:endParaRPr lang="en-GB"/>
          </a:p>
        </p:txBody>
      </p:sp>
      <p:sp>
        <p:nvSpPr>
          <p:cNvPr id="3" name="Footer Placeholder 2">
            <a:extLst>
              <a:ext uri="{FF2B5EF4-FFF2-40B4-BE49-F238E27FC236}">
                <a16:creationId xmlns:a16="http://schemas.microsoft.com/office/drawing/2014/main" id="{0E053B70-D0B4-B140-868D-1D112F4636C2}"/>
              </a:ext>
            </a:extLst>
          </p:cNvPr>
          <p:cNvSpPr>
            <a:spLocks noGrp="1"/>
          </p:cNvSpPr>
          <p:nvPr>
            <p:ph type="ftr" sz="quarter" idx="3"/>
          </p:nvPr>
        </p:nvSpPr>
        <p:spPr/>
        <p:txBody>
          <a:bodyPr/>
          <a:lstStyle/>
          <a:p>
            <a:pPr hangingPunct="1"/>
            <a:r>
              <a:rPr lang="en-GB" b="0"/>
              <a:t>Digital Twin Hub</a:t>
            </a:r>
          </a:p>
        </p:txBody>
      </p:sp>
      <p:sp>
        <p:nvSpPr>
          <p:cNvPr id="5" name="Slide Number Placeholder 4">
            <a:extLst>
              <a:ext uri="{FF2B5EF4-FFF2-40B4-BE49-F238E27FC236}">
                <a16:creationId xmlns:a16="http://schemas.microsoft.com/office/drawing/2014/main" id="{91393D34-6793-BD44-9EC5-EEC65A374CD5}"/>
              </a:ext>
            </a:extLst>
          </p:cNvPr>
          <p:cNvSpPr>
            <a:spLocks noGrp="1"/>
          </p:cNvSpPr>
          <p:nvPr>
            <p:ph type="sldNum" sz="quarter" idx="4"/>
          </p:nvPr>
        </p:nvSpPr>
        <p:spPr/>
        <p:txBody>
          <a:bodyPr/>
          <a:lstStyle/>
          <a:p>
            <a:fld id="{A69AFCB7-F770-D14E-80C8-C63F247317B5}" type="slidenum">
              <a:rPr lang="en-US" smtClean="0"/>
              <a:pPr/>
              <a:t>18</a:t>
            </a:fld>
            <a:endParaRPr lang="en-US"/>
          </a:p>
        </p:txBody>
      </p:sp>
      <p:sp>
        <p:nvSpPr>
          <p:cNvPr id="4" name="Title 3">
            <a:extLst>
              <a:ext uri="{FF2B5EF4-FFF2-40B4-BE49-F238E27FC236}">
                <a16:creationId xmlns:a16="http://schemas.microsoft.com/office/drawing/2014/main" id="{CE61F70D-E846-2D4A-A2D6-A229873C9311}"/>
              </a:ext>
            </a:extLst>
          </p:cNvPr>
          <p:cNvSpPr>
            <a:spLocks noGrp="1"/>
          </p:cNvSpPr>
          <p:nvPr>
            <p:ph type="title"/>
          </p:nvPr>
        </p:nvSpPr>
        <p:spPr>
          <a:xfrm>
            <a:off x="1840739" y="1581919"/>
            <a:ext cx="21031200" cy="947216"/>
          </a:xfrm>
        </p:spPr>
        <p:txBody>
          <a:bodyPr anchor="t"/>
          <a:lstStyle/>
          <a:p>
            <a:r>
              <a:rPr lang="en-US">
                <a:latin typeface="Arial"/>
                <a:cs typeface="Arial"/>
              </a:rPr>
              <a:t>Founding members</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C85FF72-D38F-1C49-B881-E87022A2DF7A}"/>
              </a:ext>
            </a:extLst>
          </p:cNvPr>
          <p:cNvSpPr txBox="1"/>
          <p:nvPr/>
        </p:nvSpPr>
        <p:spPr>
          <a:xfrm>
            <a:off x="13969892" y="3582245"/>
            <a:ext cx="2884532"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Benefits</a:t>
            </a:r>
          </a:p>
        </p:txBody>
      </p:sp>
      <p:sp>
        <p:nvSpPr>
          <p:cNvPr id="14" name="Rectangle 13">
            <a:extLst>
              <a:ext uri="{FF2B5EF4-FFF2-40B4-BE49-F238E27FC236}">
                <a16:creationId xmlns:a16="http://schemas.microsoft.com/office/drawing/2014/main" id="{D98B113A-15C4-394F-B67D-612D3C81AE36}"/>
              </a:ext>
            </a:extLst>
          </p:cNvPr>
          <p:cNvSpPr/>
          <p:nvPr/>
        </p:nvSpPr>
        <p:spPr>
          <a:xfrm>
            <a:off x="13946524" y="5080617"/>
            <a:ext cx="9643210" cy="5509200"/>
          </a:xfrm>
          <a:prstGeom prst="rect">
            <a:avLst/>
          </a:prstGeom>
        </p:spPr>
        <p:txBody>
          <a:bodyPr wrap="square">
            <a:spAutoFit/>
          </a:bodyPr>
          <a:lstStyle/>
          <a:p>
            <a:pPr marL="571500" indent="-571500" algn="l">
              <a:buFont typeface="Courier New" panose="02070309020205020404" pitchFamily="49" charset="0"/>
              <a:buChar char="o"/>
            </a:pPr>
            <a:r>
              <a:rPr lang="en-GB" sz="3200" b="0">
                <a:latin typeface="Arial" panose="020B0604020202020204" pitchFamily="34" charset="0"/>
                <a:cs typeface="Arial" panose="020B0604020202020204" pitchFamily="34" charset="0"/>
              </a:rPr>
              <a:t>Influence</a:t>
            </a:r>
          </a:p>
          <a:p>
            <a:pPr marL="571500" indent="-571500" algn="l">
              <a:buFont typeface="Courier New" panose="02070309020205020404" pitchFamily="49" charset="0"/>
              <a:buChar char="o"/>
            </a:pPr>
            <a:endParaRPr lang="en-GB" sz="3200" b="0">
              <a:latin typeface="Arial" panose="020B0604020202020204" pitchFamily="34" charset="0"/>
              <a:cs typeface="Arial" panose="020B0604020202020204" pitchFamily="34" charset="0"/>
            </a:endParaRPr>
          </a:p>
          <a:p>
            <a:pPr marL="571500" indent="-571500" algn="l">
              <a:buFont typeface="Courier New" panose="02070309020205020404" pitchFamily="49" charset="0"/>
              <a:buChar char="o"/>
            </a:pPr>
            <a:r>
              <a:rPr lang="en-GB" sz="3200" b="0">
                <a:latin typeface="Arial" panose="020B0604020202020204" pitchFamily="34" charset="0"/>
                <a:cs typeface="Arial" panose="020B0604020202020204" pitchFamily="34" charset="0"/>
              </a:rPr>
              <a:t>Reputation as progressor</a:t>
            </a:r>
          </a:p>
          <a:p>
            <a:pPr marL="571500" indent="-571500" algn="l">
              <a:buFont typeface="Courier New" panose="02070309020205020404" pitchFamily="49" charset="0"/>
              <a:buChar char="o"/>
            </a:pPr>
            <a:endParaRPr lang="en-GB" sz="3200" b="0">
              <a:latin typeface="Arial" panose="020B0604020202020204" pitchFamily="34" charset="0"/>
              <a:cs typeface="Arial" panose="020B0604020202020204" pitchFamily="34" charset="0"/>
            </a:endParaRPr>
          </a:p>
          <a:p>
            <a:pPr marL="571500" indent="-571500" algn="l">
              <a:buFont typeface="Courier New" panose="02070309020205020404" pitchFamily="49" charset="0"/>
              <a:buChar char="o"/>
            </a:pPr>
            <a:r>
              <a:rPr lang="en-GB" sz="3200" b="0">
                <a:latin typeface="Arial" panose="020B0604020202020204" pitchFamily="34" charset="0"/>
                <a:cs typeface="Arial" panose="020B0604020202020204" pitchFamily="34" charset="0"/>
              </a:rPr>
              <a:t>Latest news/developments</a:t>
            </a:r>
          </a:p>
          <a:p>
            <a:pPr marL="571500" indent="-571500" algn="l">
              <a:buFont typeface="Courier New" panose="02070309020205020404" pitchFamily="49" charset="0"/>
              <a:buChar char="o"/>
            </a:pPr>
            <a:endParaRPr lang="en-GB" sz="3200" b="0">
              <a:latin typeface="Arial" panose="020B0604020202020204" pitchFamily="34" charset="0"/>
              <a:cs typeface="Arial" panose="020B0604020202020204" pitchFamily="34" charset="0"/>
            </a:endParaRPr>
          </a:p>
          <a:p>
            <a:pPr marL="571500" indent="-571500" algn="l">
              <a:buFont typeface="Courier New" panose="02070309020205020404" pitchFamily="49" charset="0"/>
              <a:buChar char="o"/>
            </a:pPr>
            <a:r>
              <a:rPr lang="en-GB" sz="3200" b="0">
                <a:latin typeface="Arial" panose="020B0604020202020204" pitchFamily="34" charset="0"/>
                <a:cs typeface="Arial" panose="020B0604020202020204" pitchFamily="34" charset="0"/>
              </a:rPr>
              <a:t>New thinking</a:t>
            </a:r>
          </a:p>
          <a:p>
            <a:pPr marL="571500" indent="-571500" algn="l">
              <a:buFont typeface="Courier New" panose="02070309020205020404" pitchFamily="49" charset="0"/>
              <a:buChar char="o"/>
            </a:pPr>
            <a:endParaRPr lang="en-GB" sz="3200" b="0">
              <a:latin typeface="Arial" panose="020B0604020202020204" pitchFamily="34" charset="0"/>
              <a:cs typeface="Arial" panose="020B0604020202020204" pitchFamily="34" charset="0"/>
            </a:endParaRPr>
          </a:p>
          <a:p>
            <a:pPr marL="571500" indent="-571500" algn="l">
              <a:buFont typeface="Courier New" panose="02070309020205020404" pitchFamily="49" charset="0"/>
              <a:buChar char="o"/>
            </a:pPr>
            <a:r>
              <a:rPr lang="en-GB" sz="3200" b="0">
                <a:latin typeface="Arial" panose="020B0604020202020204" pitchFamily="34" charset="0"/>
                <a:cs typeface="Arial" panose="020B0604020202020204" pitchFamily="34" charset="0"/>
              </a:rPr>
              <a:t>Access to expert/peer network</a:t>
            </a:r>
          </a:p>
          <a:p>
            <a:pPr marL="571500" indent="-571500" algn="l">
              <a:buFont typeface="Courier New" panose="02070309020205020404" pitchFamily="49" charset="0"/>
              <a:buChar char="o"/>
            </a:pPr>
            <a:endParaRPr lang="en-GB" sz="3200" b="0">
              <a:latin typeface="Arial" panose="020B0604020202020204" pitchFamily="34" charset="0"/>
              <a:cs typeface="Arial" panose="020B0604020202020204" pitchFamily="34" charset="0"/>
            </a:endParaRPr>
          </a:p>
          <a:p>
            <a:pPr marL="571500" indent="-571500" algn="l">
              <a:buFont typeface="Courier New" panose="02070309020205020404" pitchFamily="49" charset="0"/>
              <a:buChar char="o"/>
            </a:pPr>
            <a:r>
              <a:rPr lang="en-GB" sz="3200" b="0">
                <a:latin typeface="Arial" panose="020B0604020202020204" pitchFamily="34" charset="0"/>
                <a:cs typeface="Arial" panose="020B0604020202020204" pitchFamily="34" charset="0"/>
              </a:rPr>
              <a:t>Support and guidance for best practice</a:t>
            </a:r>
          </a:p>
        </p:txBody>
      </p:sp>
      <p:sp>
        <p:nvSpPr>
          <p:cNvPr id="2" name="Date Placeholder 1">
            <a:extLst>
              <a:ext uri="{FF2B5EF4-FFF2-40B4-BE49-F238E27FC236}">
                <a16:creationId xmlns:a16="http://schemas.microsoft.com/office/drawing/2014/main" id="{FB35A23B-7E4D-A740-91A3-AC48DD8EC4F9}"/>
              </a:ext>
            </a:extLst>
          </p:cNvPr>
          <p:cNvSpPr>
            <a:spLocks noGrp="1"/>
          </p:cNvSpPr>
          <p:nvPr>
            <p:ph type="dt" sz="half" idx="2"/>
          </p:nvPr>
        </p:nvSpPr>
        <p:spPr/>
        <p:txBody>
          <a:bodyPr/>
          <a:lstStyle/>
          <a:p>
            <a:fld id="{7A06F293-8E93-5B4F-BEA6-FB797AF2F56B}" type="datetime2">
              <a:rPr lang="en-GB" smtClean="0"/>
              <a:t>Wednesday, 06 April 2022</a:t>
            </a:fld>
            <a:endParaRPr lang="en-GB"/>
          </a:p>
        </p:txBody>
      </p:sp>
      <p:sp>
        <p:nvSpPr>
          <p:cNvPr id="4" name="Footer Placeholder 3">
            <a:extLst>
              <a:ext uri="{FF2B5EF4-FFF2-40B4-BE49-F238E27FC236}">
                <a16:creationId xmlns:a16="http://schemas.microsoft.com/office/drawing/2014/main" id="{440B9E81-ED08-0743-B45F-AD8D2C2BBB3D}"/>
              </a:ext>
            </a:extLst>
          </p:cNvPr>
          <p:cNvSpPr>
            <a:spLocks noGrp="1"/>
          </p:cNvSpPr>
          <p:nvPr>
            <p:ph type="ftr" sz="quarter" idx="3"/>
          </p:nvPr>
        </p:nvSpPr>
        <p:spPr/>
        <p:txBody>
          <a:bodyPr/>
          <a:lstStyle/>
          <a:p>
            <a:pPr hangingPunct="1"/>
            <a:r>
              <a:rPr lang="en-GB" b="0"/>
              <a:t>Digital Twin Hub</a:t>
            </a:r>
          </a:p>
        </p:txBody>
      </p:sp>
      <p:sp>
        <p:nvSpPr>
          <p:cNvPr id="5" name="Slide Number Placeholder 4">
            <a:extLst>
              <a:ext uri="{FF2B5EF4-FFF2-40B4-BE49-F238E27FC236}">
                <a16:creationId xmlns:a16="http://schemas.microsoft.com/office/drawing/2014/main" id="{7A532616-02D3-2E49-AFF0-3624926AFE5F}"/>
              </a:ext>
            </a:extLst>
          </p:cNvPr>
          <p:cNvSpPr>
            <a:spLocks noGrp="1"/>
          </p:cNvSpPr>
          <p:nvPr>
            <p:ph type="sldNum" sz="quarter" idx="4"/>
          </p:nvPr>
        </p:nvSpPr>
        <p:spPr/>
        <p:txBody>
          <a:bodyPr/>
          <a:lstStyle/>
          <a:p>
            <a:fld id="{A69AFCB7-F770-D14E-80C8-C63F247317B5}" type="slidenum">
              <a:rPr lang="en-US" smtClean="0"/>
              <a:pPr/>
              <a:t>19</a:t>
            </a:fld>
            <a:endParaRPr lang="en-US"/>
          </a:p>
        </p:txBody>
      </p:sp>
      <p:sp>
        <p:nvSpPr>
          <p:cNvPr id="6" name="Title 5">
            <a:extLst>
              <a:ext uri="{FF2B5EF4-FFF2-40B4-BE49-F238E27FC236}">
                <a16:creationId xmlns:a16="http://schemas.microsoft.com/office/drawing/2014/main" id="{4EA7A116-6024-DD4A-B173-9EA610D432FF}"/>
              </a:ext>
            </a:extLst>
          </p:cNvPr>
          <p:cNvSpPr>
            <a:spLocks noGrp="1"/>
          </p:cNvSpPr>
          <p:nvPr>
            <p:ph type="title"/>
          </p:nvPr>
        </p:nvSpPr>
        <p:spPr/>
        <p:txBody>
          <a:bodyPr/>
          <a:lstStyle/>
          <a:p>
            <a:r>
              <a:rPr lang="en-US"/>
              <a:t>What’s in it for everyone?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 shot of a computer&#10;&#10;Description automatically generated">
            <a:extLst>
              <a:ext uri="{FF2B5EF4-FFF2-40B4-BE49-F238E27FC236}">
                <a16:creationId xmlns:a16="http://schemas.microsoft.com/office/drawing/2014/main" id="{605B39B4-F9BE-1F40-9DD6-139A6F87A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24" y="2008715"/>
            <a:ext cx="16357568" cy="10905045"/>
          </a:xfrm>
          <a:prstGeom prst="rect">
            <a:avLst/>
          </a:prstGeom>
        </p:spPr>
      </p:pic>
      <p:sp>
        <p:nvSpPr>
          <p:cNvPr id="8" name="Overview">
            <a:extLst>
              <a:ext uri="{FF2B5EF4-FFF2-40B4-BE49-F238E27FC236}">
                <a16:creationId xmlns:a16="http://schemas.microsoft.com/office/drawing/2014/main" id="{3D3E8676-F139-1545-8218-17A253B333FF}"/>
              </a:ext>
            </a:extLst>
          </p:cNvPr>
          <p:cNvSpPr txBox="1"/>
          <p:nvPr/>
        </p:nvSpPr>
        <p:spPr>
          <a:xfrm>
            <a:off x="16036542" y="4344491"/>
            <a:ext cx="6482082" cy="502701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defRPr sz="4900"/>
            </a:lvl1pPr>
          </a:lstStyle>
          <a:p>
            <a:pPr marL="457200" indent="-457200" algn="l">
              <a:buFont typeface="Arial" panose="020B0604020202020204" pitchFamily="34" charset="0"/>
              <a:buChar char="•"/>
            </a:pPr>
            <a:r>
              <a:rPr lang="en-GB" sz="4000" b="0">
                <a:latin typeface="Arial" panose="020B0604020202020204" pitchFamily="34" charset="0"/>
                <a:cs typeface="Arial" panose="020B0604020202020204" pitchFamily="34" charset="0"/>
              </a:rPr>
              <a:t>Visit</a:t>
            </a:r>
            <a:r>
              <a:rPr lang="en-GB" sz="4000">
                <a:latin typeface="Arial" panose="020B0604020202020204" pitchFamily="34" charset="0"/>
                <a:cs typeface="Arial" panose="020B0604020202020204" pitchFamily="34" charset="0"/>
              </a:rPr>
              <a:t> </a:t>
            </a:r>
            <a:r>
              <a:rPr lang="en-GB" sz="4000" err="1">
                <a:latin typeface="Arial" panose="020B0604020202020204" pitchFamily="34" charset="0"/>
                <a:cs typeface="Arial" panose="020B0604020202020204" pitchFamily="34" charset="0"/>
              </a:rPr>
              <a:t>digitaltwinhub.co.uk</a:t>
            </a:r>
            <a:endParaRPr lang="en-GB" sz="400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sz="400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4000" b="0">
                <a:latin typeface="Arial" panose="020B0604020202020204" pitchFamily="34" charset="0"/>
                <a:cs typeface="Arial" panose="020B0604020202020204" pitchFamily="34" charset="0"/>
              </a:rPr>
              <a:t>Click</a:t>
            </a:r>
            <a:br>
              <a:rPr lang="en-GB" sz="4000">
                <a:latin typeface="Arial" panose="020B0604020202020204" pitchFamily="34" charset="0"/>
                <a:cs typeface="Arial" panose="020B0604020202020204" pitchFamily="34" charset="0"/>
              </a:rPr>
            </a:br>
            <a:r>
              <a:rPr lang="en-GB" sz="4000">
                <a:latin typeface="Arial" panose="020B0604020202020204" pitchFamily="34" charset="0"/>
                <a:cs typeface="Arial" panose="020B0604020202020204" pitchFamily="34" charset="0"/>
              </a:rPr>
              <a:t>‘Register Interest Now’</a:t>
            </a:r>
          </a:p>
          <a:p>
            <a:pPr marL="457200" indent="-457200" algn="l">
              <a:buFont typeface="Arial" panose="020B0604020202020204" pitchFamily="34" charset="0"/>
              <a:buChar char="•"/>
            </a:pPr>
            <a:endParaRPr lang="en-GB" sz="400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4000">
                <a:latin typeface="Arial" panose="020B0604020202020204" pitchFamily="34" charset="0"/>
                <a:cs typeface="Arial" panose="020B0604020202020204" pitchFamily="34" charset="0"/>
              </a:rPr>
              <a:t>We will be in touch with further information.</a:t>
            </a:r>
          </a:p>
        </p:txBody>
      </p:sp>
      <p:sp>
        <p:nvSpPr>
          <p:cNvPr id="2" name="Date Placeholder 1">
            <a:extLst>
              <a:ext uri="{FF2B5EF4-FFF2-40B4-BE49-F238E27FC236}">
                <a16:creationId xmlns:a16="http://schemas.microsoft.com/office/drawing/2014/main" id="{55C35A46-8B37-C840-92FE-E4220240902A}"/>
              </a:ext>
            </a:extLst>
          </p:cNvPr>
          <p:cNvSpPr>
            <a:spLocks noGrp="1"/>
          </p:cNvSpPr>
          <p:nvPr>
            <p:ph type="dt" sz="half" idx="2"/>
          </p:nvPr>
        </p:nvSpPr>
        <p:spPr/>
        <p:txBody>
          <a:bodyPr/>
          <a:lstStyle/>
          <a:p>
            <a:fld id="{4F76E4F6-94E2-6F49-8F6A-175627B7DEB6}" type="datetime2">
              <a:rPr lang="en-GB" smtClean="0"/>
              <a:t>Wednesday, 06 April 2022</a:t>
            </a:fld>
            <a:endParaRPr lang="en-GB"/>
          </a:p>
        </p:txBody>
      </p:sp>
      <p:sp>
        <p:nvSpPr>
          <p:cNvPr id="3" name="Footer Placeholder 2">
            <a:extLst>
              <a:ext uri="{FF2B5EF4-FFF2-40B4-BE49-F238E27FC236}">
                <a16:creationId xmlns:a16="http://schemas.microsoft.com/office/drawing/2014/main" id="{0B204C2F-BC88-F848-907C-3A27F6940957}"/>
              </a:ext>
            </a:extLst>
          </p:cNvPr>
          <p:cNvSpPr>
            <a:spLocks noGrp="1"/>
          </p:cNvSpPr>
          <p:nvPr>
            <p:ph type="ftr" sz="quarter" idx="3"/>
          </p:nvPr>
        </p:nvSpPr>
        <p:spPr/>
        <p:txBody>
          <a:bodyPr/>
          <a:lstStyle/>
          <a:p>
            <a:pPr hangingPunct="1"/>
            <a:r>
              <a:rPr lang="en-GB" b="0"/>
              <a:t>Digital Twin Hub</a:t>
            </a:r>
          </a:p>
        </p:txBody>
      </p:sp>
      <p:sp>
        <p:nvSpPr>
          <p:cNvPr id="5" name="Slide Number Placeholder 4">
            <a:extLst>
              <a:ext uri="{FF2B5EF4-FFF2-40B4-BE49-F238E27FC236}">
                <a16:creationId xmlns:a16="http://schemas.microsoft.com/office/drawing/2014/main" id="{A811A13D-4FDB-8041-890D-FA5B69FB1C0E}"/>
              </a:ext>
            </a:extLst>
          </p:cNvPr>
          <p:cNvSpPr>
            <a:spLocks noGrp="1"/>
          </p:cNvSpPr>
          <p:nvPr>
            <p:ph type="sldNum" sz="quarter" idx="4"/>
          </p:nvPr>
        </p:nvSpPr>
        <p:spPr/>
        <p:txBody>
          <a:bodyPr/>
          <a:lstStyle/>
          <a:p>
            <a:fld id="{A69AFCB7-F770-D14E-80C8-C63F247317B5}" type="slidenum">
              <a:rPr lang="en-US" smtClean="0"/>
              <a:pPr/>
              <a:t>20</a:t>
            </a:fld>
            <a:endParaRPr lang="en-US"/>
          </a:p>
        </p:txBody>
      </p:sp>
      <p:sp>
        <p:nvSpPr>
          <p:cNvPr id="4" name="Title 3">
            <a:extLst>
              <a:ext uri="{FF2B5EF4-FFF2-40B4-BE49-F238E27FC236}">
                <a16:creationId xmlns:a16="http://schemas.microsoft.com/office/drawing/2014/main" id="{0C793EF2-2E93-5B4F-8178-2BFF4D9A47D3}"/>
              </a:ext>
            </a:extLst>
          </p:cNvPr>
          <p:cNvSpPr>
            <a:spLocks noGrp="1"/>
          </p:cNvSpPr>
          <p:nvPr>
            <p:ph type="title"/>
          </p:nvPr>
        </p:nvSpPr>
        <p:spPr/>
        <p:txBody>
          <a:bodyPr/>
          <a:lstStyle/>
          <a:p>
            <a:r>
              <a:rPr lang="en-US"/>
              <a:t>How and when to get involved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38FB30B-439D-FB4F-9F14-AA0C060458BA}"/>
              </a:ext>
            </a:extLst>
          </p:cNvPr>
          <p:cNvGrpSpPr/>
          <p:nvPr/>
        </p:nvGrpSpPr>
        <p:grpSpPr>
          <a:xfrm>
            <a:off x="1226759" y="1363406"/>
            <a:ext cx="21560090" cy="9567290"/>
            <a:chOff x="-373318" y="924494"/>
            <a:chExt cx="24384000" cy="10820400"/>
          </a:xfrm>
        </p:grpSpPr>
        <p:pic>
          <p:nvPicPr>
            <p:cNvPr id="3" name="Picture 2" descr="A close up of a black screen&#10;&#10;Description automatically generated">
              <a:extLst>
                <a:ext uri="{FF2B5EF4-FFF2-40B4-BE49-F238E27FC236}">
                  <a16:creationId xmlns:a16="http://schemas.microsoft.com/office/drawing/2014/main" id="{2858B31B-9FC8-CC46-8AC7-B5C36635C3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111"/>
            <a:stretch/>
          </p:blipFill>
          <p:spPr>
            <a:xfrm>
              <a:off x="-373318" y="924494"/>
              <a:ext cx="24384000" cy="10820400"/>
            </a:xfrm>
            <a:prstGeom prst="rect">
              <a:avLst/>
            </a:prstGeom>
          </p:spPr>
        </p:pic>
        <p:sp>
          <p:nvSpPr>
            <p:cNvPr id="13" name="Rectangle 12">
              <a:extLst>
                <a:ext uri="{FF2B5EF4-FFF2-40B4-BE49-F238E27FC236}">
                  <a16:creationId xmlns:a16="http://schemas.microsoft.com/office/drawing/2014/main" id="{C67B80BC-51ED-6A44-B1ED-863BCE558A63}"/>
                </a:ext>
              </a:extLst>
            </p:cNvPr>
            <p:cNvSpPr/>
            <p:nvPr/>
          </p:nvSpPr>
          <p:spPr>
            <a:xfrm>
              <a:off x="4565650" y="6068665"/>
              <a:ext cx="14380718" cy="3218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What is the NDTP?">
            <a:extLst>
              <a:ext uri="{FF2B5EF4-FFF2-40B4-BE49-F238E27FC236}">
                <a16:creationId xmlns:a16="http://schemas.microsoft.com/office/drawing/2014/main" id="{7DB0C7D2-9CFB-8C43-944A-ED90BF871653}"/>
              </a:ext>
            </a:extLst>
          </p:cNvPr>
          <p:cNvSpPr txBox="1"/>
          <p:nvPr/>
        </p:nvSpPr>
        <p:spPr>
          <a:xfrm>
            <a:off x="1822451" y="1597006"/>
            <a:ext cx="20946110" cy="69653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lgn="l">
              <a:lnSpc>
                <a:spcPct val="70000"/>
              </a:lnSpc>
              <a:defRPr sz="4200" b="0">
                <a:latin typeface="Solanel Light"/>
                <a:ea typeface="Solanel Light"/>
                <a:cs typeface="Solanel Light"/>
                <a:sym typeface="Solanel Light"/>
              </a:defRPr>
            </a:lvl1pPr>
          </a:lstStyle>
          <a:p>
            <a:r>
              <a:rPr lang="en-GB" sz="5400" b="1">
                <a:latin typeface="Arial" panose="020B0604020202020204" pitchFamily="34" charset="0"/>
                <a:ea typeface="Favorit Expanded Medium" panose="02000006030000020004" pitchFamily="2" charset="0"/>
                <a:cs typeface="Arial" panose="020B0604020202020204" pitchFamily="34" charset="0"/>
              </a:rPr>
              <a:t>Where it all began…</a:t>
            </a:r>
            <a:endParaRPr sz="5400" b="1">
              <a:latin typeface="Arial" panose="020B0604020202020204" pitchFamily="34" charset="0"/>
              <a:ea typeface="Favorit Expanded Medium" panose="02000006030000020004" pitchFamily="2" charset="0"/>
              <a:cs typeface="Arial" panose="020B0604020202020204" pitchFamily="34" charset="0"/>
            </a:endParaRPr>
          </a:p>
        </p:txBody>
      </p:sp>
      <p:sp>
        <p:nvSpPr>
          <p:cNvPr id="2" name="Date Placeholder 1">
            <a:extLst>
              <a:ext uri="{FF2B5EF4-FFF2-40B4-BE49-F238E27FC236}">
                <a16:creationId xmlns:a16="http://schemas.microsoft.com/office/drawing/2014/main" id="{43D5B948-1767-B241-A95B-464784BC21CF}"/>
              </a:ext>
            </a:extLst>
          </p:cNvPr>
          <p:cNvSpPr>
            <a:spLocks noGrp="1"/>
          </p:cNvSpPr>
          <p:nvPr>
            <p:ph type="dt" sz="half" idx="2"/>
          </p:nvPr>
        </p:nvSpPr>
        <p:spPr/>
        <p:txBody>
          <a:bodyPr/>
          <a:lstStyle/>
          <a:p>
            <a:fld id="{74AD9877-9BFB-4349-AE9B-4C06C8FF84BC}" type="datetime2">
              <a:rPr lang="en-GB" smtClean="0"/>
              <a:t>Wednesday, 06 April 2022</a:t>
            </a:fld>
            <a:endParaRPr lang="en-GB"/>
          </a:p>
        </p:txBody>
      </p:sp>
      <p:sp>
        <p:nvSpPr>
          <p:cNvPr id="6" name="Footer Placeholder 5">
            <a:extLst>
              <a:ext uri="{FF2B5EF4-FFF2-40B4-BE49-F238E27FC236}">
                <a16:creationId xmlns:a16="http://schemas.microsoft.com/office/drawing/2014/main" id="{A7E548F3-4402-F148-8AB7-FB93C3F7C4D8}"/>
              </a:ext>
            </a:extLst>
          </p:cNvPr>
          <p:cNvSpPr>
            <a:spLocks noGrp="1"/>
          </p:cNvSpPr>
          <p:nvPr>
            <p:ph type="ftr" sz="quarter" idx="3"/>
          </p:nvPr>
        </p:nvSpPr>
        <p:spPr/>
        <p:txBody>
          <a:bodyPr/>
          <a:lstStyle/>
          <a:p>
            <a:pPr hangingPunct="1"/>
            <a:r>
              <a:rPr lang="en-GB" b="0"/>
              <a:t>Digital Twin Hub</a:t>
            </a:r>
          </a:p>
        </p:txBody>
      </p:sp>
      <p:sp>
        <p:nvSpPr>
          <p:cNvPr id="7" name="Slide Number Placeholder 6">
            <a:extLst>
              <a:ext uri="{FF2B5EF4-FFF2-40B4-BE49-F238E27FC236}">
                <a16:creationId xmlns:a16="http://schemas.microsoft.com/office/drawing/2014/main" id="{6BDB7F0F-7B92-6949-A72A-E48B2ABB5839}"/>
              </a:ext>
            </a:extLst>
          </p:cNvPr>
          <p:cNvSpPr>
            <a:spLocks noGrp="1"/>
          </p:cNvSpPr>
          <p:nvPr>
            <p:ph type="sldNum" sz="quarter" idx="4"/>
          </p:nvPr>
        </p:nvSpPr>
        <p:spPr/>
        <p:txBody>
          <a:bodyPr/>
          <a:lstStyle/>
          <a:p>
            <a:fld id="{A69AFCB7-F770-D14E-80C8-C63F247317B5}" type="slidenum">
              <a:rPr lang="en-US" smtClean="0"/>
              <a:pPr/>
              <a:t>3</a:t>
            </a:fld>
            <a:endParaRPr lang="en-US"/>
          </a:p>
        </p:txBody>
      </p:sp>
      <p:pic>
        <p:nvPicPr>
          <p:cNvPr id="12" name="Picture 11" descr="A close up of a device&#10;&#10;Description automatically generated">
            <a:extLst>
              <a:ext uri="{FF2B5EF4-FFF2-40B4-BE49-F238E27FC236}">
                <a16:creationId xmlns:a16="http://schemas.microsoft.com/office/drawing/2014/main" id="{FCED0FFA-B03F-B04D-8384-E4FAB901BA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325" y="4587099"/>
            <a:ext cx="10725531" cy="53627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73275F-EE3E-CA45-B0F2-97C699E052A9}"/>
              </a:ext>
            </a:extLst>
          </p:cNvPr>
          <p:cNvSpPr/>
          <p:nvPr/>
        </p:nvSpPr>
        <p:spPr>
          <a:xfrm>
            <a:off x="1622868" y="7996640"/>
            <a:ext cx="2498966" cy="523220"/>
          </a:xfrm>
          <a:prstGeom prst="rect">
            <a:avLst/>
          </a:prstGeom>
        </p:spPr>
        <p:txBody>
          <a:bodyPr wrap="square">
            <a:spAutoFit/>
          </a:bodyPr>
          <a:lstStyle/>
          <a:p>
            <a:r>
              <a:rPr lang="en-GB" sz="2800" b="0">
                <a:latin typeface="Arial" panose="020B0604020202020204" pitchFamily="34" charset="0"/>
                <a:cs typeface="Arial" panose="020B0604020202020204" pitchFamily="34" charset="0"/>
              </a:rPr>
              <a:t>Energy</a:t>
            </a:r>
          </a:p>
        </p:txBody>
      </p:sp>
      <p:sp>
        <p:nvSpPr>
          <p:cNvPr id="12" name="Rectangle 11">
            <a:extLst>
              <a:ext uri="{FF2B5EF4-FFF2-40B4-BE49-F238E27FC236}">
                <a16:creationId xmlns:a16="http://schemas.microsoft.com/office/drawing/2014/main" id="{21BAB0BF-E4B0-6D4A-BD78-B4BBFA78258A}"/>
              </a:ext>
            </a:extLst>
          </p:cNvPr>
          <p:cNvSpPr/>
          <p:nvPr/>
        </p:nvSpPr>
        <p:spPr>
          <a:xfrm>
            <a:off x="4334531" y="7996640"/>
            <a:ext cx="2498966" cy="523220"/>
          </a:xfrm>
          <a:prstGeom prst="rect">
            <a:avLst/>
          </a:prstGeom>
        </p:spPr>
        <p:txBody>
          <a:bodyPr wrap="square">
            <a:spAutoFit/>
          </a:bodyPr>
          <a:lstStyle/>
          <a:p>
            <a:r>
              <a:rPr lang="en-GB" sz="2800" b="0">
                <a:latin typeface="Arial" panose="020B0604020202020204" pitchFamily="34" charset="0"/>
                <a:cs typeface="Arial" panose="020B0604020202020204" pitchFamily="34" charset="0"/>
              </a:rPr>
              <a:t>Telecoms</a:t>
            </a:r>
          </a:p>
        </p:txBody>
      </p:sp>
      <p:sp>
        <p:nvSpPr>
          <p:cNvPr id="15" name="Rectangle 14">
            <a:extLst>
              <a:ext uri="{FF2B5EF4-FFF2-40B4-BE49-F238E27FC236}">
                <a16:creationId xmlns:a16="http://schemas.microsoft.com/office/drawing/2014/main" id="{5BEB2B32-B46B-4240-A9D7-08F7ED5704E8}"/>
              </a:ext>
            </a:extLst>
          </p:cNvPr>
          <p:cNvSpPr/>
          <p:nvPr/>
        </p:nvSpPr>
        <p:spPr>
          <a:xfrm>
            <a:off x="7077731" y="7996640"/>
            <a:ext cx="2498966" cy="523220"/>
          </a:xfrm>
          <a:prstGeom prst="rect">
            <a:avLst/>
          </a:prstGeom>
        </p:spPr>
        <p:txBody>
          <a:bodyPr wrap="square">
            <a:spAutoFit/>
          </a:bodyPr>
          <a:lstStyle/>
          <a:p>
            <a:r>
              <a:rPr lang="en-GB" sz="2800" b="0">
                <a:latin typeface="Arial" panose="020B0604020202020204" pitchFamily="34" charset="0"/>
                <a:cs typeface="Arial" panose="020B0604020202020204" pitchFamily="34" charset="0"/>
              </a:rPr>
              <a:t>Transport</a:t>
            </a:r>
          </a:p>
        </p:txBody>
      </p:sp>
      <p:sp>
        <p:nvSpPr>
          <p:cNvPr id="16" name="Rectangle 15">
            <a:extLst>
              <a:ext uri="{FF2B5EF4-FFF2-40B4-BE49-F238E27FC236}">
                <a16:creationId xmlns:a16="http://schemas.microsoft.com/office/drawing/2014/main" id="{5DB89C54-066C-E949-9506-DEB94F25C377}"/>
              </a:ext>
            </a:extLst>
          </p:cNvPr>
          <p:cNvSpPr/>
          <p:nvPr/>
        </p:nvSpPr>
        <p:spPr>
          <a:xfrm>
            <a:off x="9716342" y="7996640"/>
            <a:ext cx="2498966" cy="523220"/>
          </a:xfrm>
          <a:prstGeom prst="rect">
            <a:avLst/>
          </a:prstGeom>
        </p:spPr>
        <p:txBody>
          <a:bodyPr wrap="square">
            <a:spAutoFit/>
          </a:bodyPr>
          <a:lstStyle/>
          <a:p>
            <a:r>
              <a:rPr lang="en-GB" sz="2800" b="0">
                <a:latin typeface="Arial" panose="020B0604020202020204" pitchFamily="34" charset="0"/>
                <a:cs typeface="Arial" panose="020B0604020202020204" pitchFamily="34" charset="0"/>
              </a:rPr>
              <a:t>Waste</a:t>
            </a:r>
          </a:p>
        </p:txBody>
      </p:sp>
      <p:sp>
        <p:nvSpPr>
          <p:cNvPr id="17" name="Rectangle 16">
            <a:extLst>
              <a:ext uri="{FF2B5EF4-FFF2-40B4-BE49-F238E27FC236}">
                <a16:creationId xmlns:a16="http://schemas.microsoft.com/office/drawing/2014/main" id="{B1BA7BCD-D561-C84F-8839-7504212720A2}"/>
              </a:ext>
            </a:extLst>
          </p:cNvPr>
          <p:cNvSpPr/>
          <p:nvPr/>
        </p:nvSpPr>
        <p:spPr>
          <a:xfrm>
            <a:off x="12483849" y="7996640"/>
            <a:ext cx="2498966" cy="954107"/>
          </a:xfrm>
          <a:prstGeom prst="rect">
            <a:avLst/>
          </a:prstGeom>
        </p:spPr>
        <p:txBody>
          <a:bodyPr wrap="square">
            <a:spAutoFit/>
          </a:bodyPr>
          <a:lstStyle/>
          <a:p>
            <a:r>
              <a:rPr lang="en-GB" sz="2800" b="0">
                <a:latin typeface="Arial" panose="020B0604020202020204" pitchFamily="34" charset="0"/>
                <a:cs typeface="Arial" panose="020B0604020202020204" pitchFamily="34" charset="0"/>
              </a:rPr>
              <a:t>Social</a:t>
            </a:r>
          </a:p>
          <a:p>
            <a:r>
              <a:rPr lang="en-GB" sz="2800" b="0">
                <a:latin typeface="Arial" panose="020B0604020202020204" pitchFamily="34" charset="0"/>
                <a:cs typeface="Arial" panose="020B0604020202020204" pitchFamily="34" charset="0"/>
              </a:rPr>
              <a:t>infrastructures</a:t>
            </a:r>
          </a:p>
        </p:txBody>
      </p:sp>
      <p:sp>
        <p:nvSpPr>
          <p:cNvPr id="18" name="Rectangle 17">
            <a:extLst>
              <a:ext uri="{FF2B5EF4-FFF2-40B4-BE49-F238E27FC236}">
                <a16:creationId xmlns:a16="http://schemas.microsoft.com/office/drawing/2014/main" id="{E0AB19C7-4164-A64D-991D-94AB3DF53916}"/>
              </a:ext>
            </a:extLst>
          </p:cNvPr>
          <p:cNvSpPr/>
          <p:nvPr/>
        </p:nvSpPr>
        <p:spPr>
          <a:xfrm>
            <a:off x="15208761" y="7996640"/>
            <a:ext cx="2498966" cy="523220"/>
          </a:xfrm>
          <a:prstGeom prst="rect">
            <a:avLst/>
          </a:prstGeom>
        </p:spPr>
        <p:txBody>
          <a:bodyPr wrap="square">
            <a:spAutoFit/>
          </a:bodyPr>
          <a:lstStyle/>
          <a:p>
            <a:r>
              <a:rPr lang="en-GB" sz="2800" b="0">
                <a:latin typeface="Arial" panose="020B0604020202020204" pitchFamily="34" charset="0"/>
                <a:cs typeface="Arial" panose="020B0604020202020204" pitchFamily="34" charset="0"/>
              </a:rPr>
              <a:t>Water</a:t>
            </a:r>
          </a:p>
        </p:txBody>
      </p:sp>
      <p:sp>
        <p:nvSpPr>
          <p:cNvPr id="19" name="Rectangle 18">
            <a:extLst>
              <a:ext uri="{FF2B5EF4-FFF2-40B4-BE49-F238E27FC236}">
                <a16:creationId xmlns:a16="http://schemas.microsoft.com/office/drawing/2014/main" id="{DB2D4F54-93AF-2E47-A04A-01E3F510D0AD}"/>
              </a:ext>
            </a:extLst>
          </p:cNvPr>
          <p:cNvSpPr/>
          <p:nvPr/>
        </p:nvSpPr>
        <p:spPr>
          <a:xfrm>
            <a:off x="17933673" y="7996640"/>
            <a:ext cx="2498966" cy="954107"/>
          </a:xfrm>
          <a:prstGeom prst="rect">
            <a:avLst/>
          </a:prstGeom>
        </p:spPr>
        <p:txBody>
          <a:bodyPr wrap="square">
            <a:spAutoFit/>
          </a:bodyPr>
          <a:lstStyle/>
          <a:p>
            <a:r>
              <a:rPr lang="en-GB" sz="2800" b="0">
                <a:latin typeface="Arial" panose="020B0604020202020204" pitchFamily="34" charset="0"/>
                <a:cs typeface="Arial" panose="020B0604020202020204" pitchFamily="34" charset="0"/>
              </a:rPr>
              <a:t>Residential</a:t>
            </a:r>
          </a:p>
          <a:p>
            <a:r>
              <a:rPr lang="en-GB" sz="2800" b="0">
                <a:latin typeface="Arial" panose="020B0604020202020204" pitchFamily="34" charset="0"/>
                <a:cs typeface="Arial" panose="020B0604020202020204" pitchFamily="34" charset="0"/>
              </a:rPr>
              <a:t>infrastructures</a:t>
            </a:r>
          </a:p>
        </p:txBody>
      </p:sp>
      <p:sp>
        <p:nvSpPr>
          <p:cNvPr id="20" name="Rectangle 19">
            <a:extLst>
              <a:ext uri="{FF2B5EF4-FFF2-40B4-BE49-F238E27FC236}">
                <a16:creationId xmlns:a16="http://schemas.microsoft.com/office/drawing/2014/main" id="{FBADD1F0-CA21-884D-9647-75B37F171B94}"/>
              </a:ext>
            </a:extLst>
          </p:cNvPr>
          <p:cNvSpPr/>
          <p:nvPr/>
        </p:nvSpPr>
        <p:spPr>
          <a:xfrm>
            <a:off x="20625194" y="7996640"/>
            <a:ext cx="2498966" cy="954107"/>
          </a:xfrm>
          <a:prstGeom prst="rect">
            <a:avLst/>
          </a:prstGeom>
        </p:spPr>
        <p:txBody>
          <a:bodyPr wrap="square">
            <a:spAutoFit/>
          </a:bodyPr>
          <a:lstStyle/>
          <a:p>
            <a:r>
              <a:rPr lang="en-GB" sz="2800" b="0">
                <a:latin typeface="Arial" panose="020B0604020202020204" pitchFamily="34" charset="0"/>
                <a:cs typeface="Arial" panose="020B0604020202020204" pitchFamily="34" charset="0"/>
              </a:rPr>
              <a:t>Natural</a:t>
            </a:r>
          </a:p>
          <a:p>
            <a:r>
              <a:rPr lang="en-GB" sz="2800" b="0">
                <a:latin typeface="Arial" panose="020B0604020202020204" pitchFamily="34" charset="0"/>
                <a:cs typeface="Arial" panose="020B0604020202020204" pitchFamily="34" charset="0"/>
              </a:rPr>
              <a:t>environment</a:t>
            </a:r>
          </a:p>
        </p:txBody>
      </p:sp>
      <p:sp>
        <p:nvSpPr>
          <p:cNvPr id="4" name="Date Placeholder 3">
            <a:extLst>
              <a:ext uri="{FF2B5EF4-FFF2-40B4-BE49-F238E27FC236}">
                <a16:creationId xmlns:a16="http://schemas.microsoft.com/office/drawing/2014/main" id="{DB08CBF9-53AB-154C-8A46-334A41D05D67}"/>
              </a:ext>
            </a:extLst>
          </p:cNvPr>
          <p:cNvSpPr>
            <a:spLocks noGrp="1"/>
          </p:cNvSpPr>
          <p:nvPr>
            <p:ph type="dt" sz="half" idx="2"/>
          </p:nvPr>
        </p:nvSpPr>
        <p:spPr/>
        <p:txBody>
          <a:bodyPr/>
          <a:lstStyle/>
          <a:p>
            <a:fld id="{AF5630A4-9ACF-3749-B64E-50E05B306BD5}" type="datetime2">
              <a:rPr lang="en-GB" smtClean="0"/>
              <a:t>Wednesday, 06 April 2022</a:t>
            </a:fld>
            <a:endParaRPr lang="en-GB"/>
          </a:p>
        </p:txBody>
      </p:sp>
      <p:sp>
        <p:nvSpPr>
          <p:cNvPr id="5" name="Footer Placeholder 4">
            <a:extLst>
              <a:ext uri="{FF2B5EF4-FFF2-40B4-BE49-F238E27FC236}">
                <a16:creationId xmlns:a16="http://schemas.microsoft.com/office/drawing/2014/main" id="{C56E8AE2-779C-254A-9C52-2792EC0F9055}"/>
              </a:ext>
            </a:extLst>
          </p:cNvPr>
          <p:cNvSpPr>
            <a:spLocks noGrp="1"/>
          </p:cNvSpPr>
          <p:nvPr>
            <p:ph type="ftr" sz="quarter" idx="3"/>
          </p:nvPr>
        </p:nvSpPr>
        <p:spPr/>
        <p:txBody>
          <a:bodyPr/>
          <a:lstStyle/>
          <a:p>
            <a:pPr hangingPunct="1"/>
            <a:r>
              <a:rPr lang="en-GB" b="0"/>
              <a:t>Digital Twin Hub</a:t>
            </a:r>
          </a:p>
        </p:txBody>
      </p:sp>
      <p:sp>
        <p:nvSpPr>
          <p:cNvPr id="7" name="Slide Number Placeholder 6">
            <a:extLst>
              <a:ext uri="{FF2B5EF4-FFF2-40B4-BE49-F238E27FC236}">
                <a16:creationId xmlns:a16="http://schemas.microsoft.com/office/drawing/2014/main" id="{AA065E4A-09E4-DB49-91DA-084340061E3D}"/>
              </a:ext>
            </a:extLst>
          </p:cNvPr>
          <p:cNvSpPr>
            <a:spLocks noGrp="1"/>
          </p:cNvSpPr>
          <p:nvPr>
            <p:ph type="sldNum" sz="quarter" idx="4"/>
          </p:nvPr>
        </p:nvSpPr>
        <p:spPr/>
        <p:txBody>
          <a:bodyPr/>
          <a:lstStyle/>
          <a:p>
            <a:fld id="{A69AFCB7-F770-D14E-80C8-C63F247317B5}" type="slidenum">
              <a:rPr lang="en-US" smtClean="0"/>
              <a:pPr/>
              <a:t>4</a:t>
            </a:fld>
            <a:endParaRPr lang="en-US"/>
          </a:p>
        </p:txBody>
      </p:sp>
      <p:sp>
        <p:nvSpPr>
          <p:cNvPr id="33" name="Title 32">
            <a:extLst>
              <a:ext uri="{FF2B5EF4-FFF2-40B4-BE49-F238E27FC236}">
                <a16:creationId xmlns:a16="http://schemas.microsoft.com/office/drawing/2014/main" id="{5425EF78-064D-094D-AFD3-03E9317686A7}"/>
              </a:ext>
            </a:extLst>
          </p:cNvPr>
          <p:cNvSpPr>
            <a:spLocks noGrp="1"/>
          </p:cNvSpPr>
          <p:nvPr>
            <p:ph type="title"/>
          </p:nvPr>
        </p:nvSpPr>
        <p:spPr/>
        <p:txBody>
          <a:bodyPr/>
          <a:lstStyle/>
          <a:p>
            <a:r>
              <a:rPr lang="en-US"/>
              <a:t>The nation’s digital twins</a:t>
            </a:r>
          </a:p>
        </p:txBody>
      </p:sp>
      <p:pic>
        <p:nvPicPr>
          <p:cNvPr id="11" name="Picture 10" descr="A close up of a sign&#10;&#10;Description automatically generated">
            <a:extLst>
              <a:ext uri="{FF2B5EF4-FFF2-40B4-BE49-F238E27FC236}">
                <a16:creationId xmlns:a16="http://schemas.microsoft.com/office/drawing/2014/main" id="{B2154BB6-8AC9-9F41-9138-4FE6B0F07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868" y="5111513"/>
            <a:ext cx="2540000" cy="25400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2F7226AA-D6EF-0147-BC96-C0734440C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4506" y="5111513"/>
            <a:ext cx="2540000" cy="2540000"/>
          </a:xfrm>
          <a:prstGeom prst="rect">
            <a:avLst/>
          </a:prstGeom>
        </p:spPr>
      </p:pic>
      <p:pic>
        <p:nvPicPr>
          <p:cNvPr id="22" name="Picture 21" descr="A picture containing game&#10;&#10;Description automatically generated">
            <a:extLst>
              <a:ext uri="{FF2B5EF4-FFF2-40B4-BE49-F238E27FC236}">
                <a16:creationId xmlns:a16="http://schemas.microsoft.com/office/drawing/2014/main" id="{0BB6711F-EEBC-AB40-B8E1-C20455971D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69520" y="5111513"/>
            <a:ext cx="2540000" cy="2540000"/>
          </a:xfrm>
          <a:prstGeom prst="rect">
            <a:avLst/>
          </a:prstGeom>
        </p:spPr>
      </p:pic>
      <p:pic>
        <p:nvPicPr>
          <p:cNvPr id="24" name="Picture 23" descr="A close up of a logo&#10;&#10;Description automatically generated">
            <a:extLst>
              <a:ext uri="{FF2B5EF4-FFF2-40B4-BE49-F238E27FC236}">
                <a16:creationId xmlns:a16="http://schemas.microsoft.com/office/drawing/2014/main" id="{824AAC79-D1C4-5741-8474-59DE6B745E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4531" y="5111513"/>
            <a:ext cx="2540000" cy="2540000"/>
          </a:xfrm>
          <a:prstGeom prst="rect">
            <a:avLst/>
          </a:prstGeom>
        </p:spPr>
      </p:pic>
      <p:pic>
        <p:nvPicPr>
          <p:cNvPr id="26" name="Picture 25" descr="A drawing of a person&#10;&#10;Description automatically generated">
            <a:extLst>
              <a:ext uri="{FF2B5EF4-FFF2-40B4-BE49-F238E27FC236}">
                <a16:creationId xmlns:a16="http://schemas.microsoft.com/office/drawing/2014/main" id="{85D63A02-8C46-D744-8645-D08BE1A686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6194" y="5111513"/>
            <a:ext cx="2540000" cy="2540000"/>
          </a:xfrm>
          <a:prstGeom prst="rect">
            <a:avLst/>
          </a:prstGeom>
        </p:spPr>
      </p:pic>
      <p:pic>
        <p:nvPicPr>
          <p:cNvPr id="28" name="Picture 27" descr="A picture containing game&#10;&#10;Description automatically generated">
            <a:extLst>
              <a:ext uri="{FF2B5EF4-FFF2-40B4-BE49-F238E27FC236}">
                <a16:creationId xmlns:a16="http://schemas.microsoft.com/office/drawing/2014/main" id="{591FB7D2-A13B-B741-8B2D-0BA6391613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7857" y="5111513"/>
            <a:ext cx="2540000" cy="2540000"/>
          </a:xfrm>
          <a:prstGeom prst="rect">
            <a:avLst/>
          </a:prstGeom>
        </p:spPr>
      </p:pic>
      <p:pic>
        <p:nvPicPr>
          <p:cNvPr id="30" name="Picture 29" descr="A close up of a logo&#10;&#10;Description automatically generated">
            <a:extLst>
              <a:ext uri="{FF2B5EF4-FFF2-40B4-BE49-F238E27FC236}">
                <a16:creationId xmlns:a16="http://schemas.microsoft.com/office/drawing/2014/main" id="{820FB52A-9B7D-3144-AFCB-BE84C459AA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81183" y="5111513"/>
            <a:ext cx="2540000" cy="2540000"/>
          </a:xfrm>
          <a:prstGeom prst="rect">
            <a:avLst/>
          </a:prstGeom>
        </p:spPr>
      </p:pic>
      <p:pic>
        <p:nvPicPr>
          <p:cNvPr id="32" name="Picture 31" descr="A picture containing building, door, window, drawing&#10;&#10;Description automatically generated">
            <a:extLst>
              <a:ext uri="{FF2B5EF4-FFF2-40B4-BE49-F238E27FC236}">
                <a16:creationId xmlns:a16="http://schemas.microsoft.com/office/drawing/2014/main" id="{FC825156-528C-2848-8032-6E7051FDC0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892846" y="5111513"/>
            <a:ext cx="2540000" cy="2540000"/>
          </a:xfrm>
          <a:prstGeom prst="rect">
            <a:avLst/>
          </a:prstGeom>
        </p:spPr>
      </p:pic>
    </p:spTree>
    <p:extLst>
      <p:ext uri="{BB962C8B-B14F-4D97-AF65-F5344CB8AC3E}">
        <p14:creationId xmlns:p14="http://schemas.microsoft.com/office/powerpoint/2010/main" val="1854661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grass, sitting, small, truck&#10;&#10;Description automatically generated">
            <a:extLst>
              <a:ext uri="{FF2B5EF4-FFF2-40B4-BE49-F238E27FC236}">
                <a16:creationId xmlns:a16="http://schemas.microsoft.com/office/drawing/2014/main" id="{4300325B-24BF-D94A-9861-004CEA60B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738" y="1583563"/>
            <a:ext cx="21032873" cy="10911600"/>
          </a:xfrm>
          <a:prstGeom prst="rect">
            <a:avLst/>
          </a:prstGeom>
        </p:spPr>
      </p:pic>
      <p:sp>
        <p:nvSpPr>
          <p:cNvPr id="2" name="Date Placeholder 1">
            <a:extLst>
              <a:ext uri="{FF2B5EF4-FFF2-40B4-BE49-F238E27FC236}">
                <a16:creationId xmlns:a16="http://schemas.microsoft.com/office/drawing/2014/main" id="{27606455-1C47-DE41-9D4A-DDA77A868304}"/>
              </a:ext>
            </a:extLst>
          </p:cNvPr>
          <p:cNvSpPr>
            <a:spLocks noGrp="1"/>
          </p:cNvSpPr>
          <p:nvPr>
            <p:ph type="dt" sz="half" idx="2"/>
          </p:nvPr>
        </p:nvSpPr>
        <p:spPr/>
        <p:txBody>
          <a:bodyPr/>
          <a:lstStyle/>
          <a:p>
            <a:fld id="{5E2EF48D-FC8B-B540-88F5-C793F451807F}" type="datetime2">
              <a:rPr lang="en-GB" smtClean="0"/>
              <a:t>Wednesday, 06 April 2022</a:t>
            </a:fld>
            <a:endParaRPr lang="en-GB"/>
          </a:p>
        </p:txBody>
      </p:sp>
      <p:sp>
        <p:nvSpPr>
          <p:cNvPr id="5" name="Footer Placeholder 4">
            <a:extLst>
              <a:ext uri="{FF2B5EF4-FFF2-40B4-BE49-F238E27FC236}">
                <a16:creationId xmlns:a16="http://schemas.microsoft.com/office/drawing/2014/main" id="{374202AC-F30D-8A4D-A790-5B7AD6938C3C}"/>
              </a:ext>
            </a:extLst>
          </p:cNvPr>
          <p:cNvSpPr>
            <a:spLocks noGrp="1"/>
          </p:cNvSpPr>
          <p:nvPr>
            <p:ph type="ftr" sz="quarter" idx="3"/>
          </p:nvPr>
        </p:nvSpPr>
        <p:spPr/>
        <p:txBody>
          <a:bodyPr/>
          <a:lstStyle/>
          <a:p>
            <a:pPr hangingPunct="1"/>
            <a:r>
              <a:rPr lang="en-GB" b="0"/>
              <a:t>Digital Twin Hub</a:t>
            </a:r>
          </a:p>
        </p:txBody>
      </p:sp>
      <p:sp>
        <p:nvSpPr>
          <p:cNvPr id="6" name="Slide Number Placeholder 5">
            <a:extLst>
              <a:ext uri="{FF2B5EF4-FFF2-40B4-BE49-F238E27FC236}">
                <a16:creationId xmlns:a16="http://schemas.microsoft.com/office/drawing/2014/main" id="{4D8BFE9B-8189-0947-A615-386B50662E98}"/>
              </a:ext>
            </a:extLst>
          </p:cNvPr>
          <p:cNvSpPr>
            <a:spLocks noGrp="1"/>
          </p:cNvSpPr>
          <p:nvPr>
            <p:ph type="sldNum" sz="quarter" idx="4"/>
          </p:nvPr>
        </p:nvSpPr>
        <p:spPr/>
        <p:txBody>
          <a:bodyPr/>
          <a:lstStyle/>
          <a:p>
            <a:fld id="{A69AFCB7-F770-D14E-80C8-C63F247317B5}" type="slidenum">
              <a:rPr lang="en-US" smtClean="0"/>
              <a:pPr/>
              <a:t>5</a:t>
            </a:fld>
            <a:endParaRPr lang="en-US"/>
          </a:p>
        </p:txBody>
      </p:sp>
      <p:sp>
        <p:nvSpPr>
          <p:cNvPr id="4" name="Title 3">
            <a:extLst>
              <a:ext uri="{FF2B5EF4-FFF2-40B4-BE49-F238E27FC236}">
                <a16:creationId xmlns:a16="http://schemas.microsoft.com/office/drawing/2014/main" id="{D95AC476-7FED-3049-8615-5CAB98361DAF}"/>
              </a:ext>
            </a:extLst>
          </p:cNvPr>
          <p:cNvSpPr>
            <a:spLocks noGrp="1"/>
          </p:cNvSpPr>
          <p:nvPr>
            <p:ph type="title"/>
          </p:nvPr>
        </p:nvSpPr>
        <p:spPr>
          <a:xfrm>
            <a:off x="1852930" y="1583563"/>
            <a:ext cx="21031200" cy="1488821"/>
          </a:xfrm>
        </p:spPr>
        <p:txBody>
          <a:bodyPr/>
          <a:lstStyle/>
          <a:p>
            <a:r>
              <a:rPr lang="en-US"/>
              <a:t>Bringing together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grass, sitting, small, truck&#10;&#10;Description automatically generated">
            <a:extLst>
              <a:ext uri="{FF2B5EF4-FFF2-40B4-BE49-F238E27FC236}">
                <a16:creationId xmlns:a16="http://schemas.microsoft.com/office/drawing/2014/main" id="{7087DBD2-5D45-1A40-A419-E7D7F3019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739" y="1583563"/>
            <a:ext cx="21032873" cy="10911600"/>
          </a:xfrm>
          <a:prstGeom prst="rect">
            <a:avLst/>
          </a:prstGeom>
        </p:spPr>
      </p:pic>
      <p:sp>
        <p:nvSpPr>
          <p:cNvPr id="18" name="Oval 17">
            <a:extLst>
              <a:ext uri="{FF2B5EF4-FFF2-40B4-BE49-F238E27FC236}">
                <a16:creationId xmlns:a16="http://schemas.microsoft.com/office/drawing/2014/main" id="{996AC6CC-4392-FD44-8BC3-C2F8A40290C3}"/>
              </a:ext>
            </a:extLst>
          </p:cNvPr>
          <p:cNvSpPr/>
          <p:nvPr/>
        </p:nvSpPr>
        <p:spPr>
          <a:xfrm>
            <a:off x="11895454" y="-1355281"/>
            <a:ext cx="16426561" cy="16426561"/>
          </a:xfrm>
          <a:prstGeom prst="ellipse">
            <a:avLst/>
          </a:prstGeom>
          <a:solidFill>
            <a:schemeClr val="bg2">
              <a:alpha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4B60349-35ED-E545-BDB7-FA23941B963F}"/>
              </a:ext>
            </a:extLst>
          </p:cNvPr>
          <p:cNvSpPr/>
          <p:nvPr/>
        </p:nvSpPr>
        <p:spPr>
          <a:xfrm>
            <a:off x="14305142" y="5078795"/>
            <a:ext cx="3845826" cy="5016758"/>
          </a:xfrm>
          <a:prstGeom prst="rect">
            <a:avLst/>
          </a:prstGeom>
        </p:spPr>
        <p:txBody>
          <a:bodyPr wrap="square">
            <a:spAutoFit/>
          </a:bodyPr>
          <a:lstStyle/>
          <a:p>
            <a:pPr marL="571500" indent="-571500" algn="l">
              <a:buFont typeface="Courier New" panose="02070309020205020404" pitchFamily="49" charset="0"/>
              <a:buChar char="o"/>
            </a:pPr>
            <a:r>
              <a:rPr lang="en-GB" sz="4000" b="0">
                <a:solidFill>
                  <a:schemeClr val="tx1"/>
                </a:solidFill>
                <a:latin typeface="Arial" panose="020B0604020202020204" pitchFamily="34" charset="0"/>
                <a:cs typeface="Arial" panose="020B0604020202020204" pitchFamily="34" charset="0"/>
              </a:rPr>
              <a:t>Agility</a:t>
            </a:r>
          </a:p>
          <a:p>
            <a:pPr marL="571500" indent="-571500" algn="l">
              <a:buFont typeface="Arial" panose="020B0604020202020204" pitchFamily="34" charset="0"/>
              <a:buChar char="•"/>
            </a:pPr>
            <a:endParaRPr lang="en-GB" sz="4000" b="0">
              <a:solidFill>
                <a:schemeClr val="tx1"/>
              </a:solidFill>
              <a:latin typeface="Arial" panose="020B0604020202020204" pitchFamily="34" charset="0"/>
              <a:cs typeface="Arial" panose="020B0604020202020204" pitchFamily="34" charset="0"/>
            </a:endParaRPr>
          </a:p>
          <a:p>
            <a:pPr marL="571500" indent="-571500" algn="l">
              <a:buFont typeface="Courier New" panose="02070309020205020404" pitchFamily="49" charset="0"/>
              <a:buChar char="o"/>
            </a:pPr>
            <a:r>
              <a:rPr lang="en-GB" sz="4000" b="0">
                <a:solidFill>
                  <a:schemeClr val="tx1"/>
                </a:solidFill>
                <a:latin typeface="Arial" panose="020B0604020202020204" pitchFamily="34" charset="0"/>
                <a:cs typeface="Arial" panose="020B0604020202020204" pitchFamily="34" charset="0"/>
              </a:rPr>
              <a:t>Cost saving</a:t>
            </a:r>
          </a:p>
          <a:p>
            <a:pPr marL="571500" indent="-571500" algn="l">
              <a:buFont typeface="Arial" panose="020B0604020202020204" pitchFamily="34" charset="0"/>
              <a:buChar char="•"/>
            </a:pPr>
            <a:endParaRPr lang="en-GB" sz="4000" b="0">
              <a:solidFill>
                <a:schemeClr val="tx1"/>
              </a:solidFill>
              <a:latin typeface="Arial" panose="020B0604020202020204" pitchFamily="34" charset="0"/>
              <a:cs typeface="Arial" panose="020B0604020202020204" pitchFamily="34" charset="0"/>
            </a:endParaRPr>
          </a:p>
          <a:p>
            <a:pPr marL="571500" indent="-571500" algn="l">
              <a:buFont typeface="Courier New" panose="02070309020205020404" pitchFamily="49" charset="0"/>
              <a:buChar char="o"/>
            </a:pPr>
            <a:r>
              <a:rPr lang="en-GB" sz="4000" b="0">
                <a:solidFill>
                  <a:schemeClr val="tx1"/>
                </a:solidFill>
                <a:latin typeface="Arial" panose="020B0604020202020204" pitchFamily="34" charset="0"/>
                <a:cs typeface="Arial" panose="020B0604020202020204" pitchFamily="34" charset="0"/>
              </a:rPr>
              <a:t>Time saving</a:t>
            </a:r>
          </a:p>
          <a:p>
            <a:pPr marL="571500" indent="-571500" algn="l">
              <a:buFont typeface="Courier New" panose="02070309020205020404" pitchFamily="49" charset="0"/>
              <a:buChar char="o"/>
            </a:pPr>
            <a:endParaRPr lang="en-GB" sz="4000" b="0">
              <a:solidFill>
                <a:schemeClr val="tx1"/>
              </a:solidFill>
              <a:latin typeface="Arial" panose="020B0604020202020204" pitchFamily="34" charset="0"/>
              <a:cs typeface="Arial" panose="020B0604020202020204" pitchFamily="34" charset="0"/>
            </a:endParaRPr>
          </a:p>
          <a:p>
            <a:pPr marL="571500" indent="-571500" algn="l">
              <a:buFont typeface="Courier New" panose="02070309020205020404" pitchFamily="49" charset="0"/>
              <a:buChar char="o"/>
            </a:pPr>
            <a:r>
              <a:rPr lang="en-GB" sz="4000" b="0">
                <a:solidFill>
                  <a:schemeClr val="tx1"/>
                </a:solidFill>
                <a:latin typeface="Arial" panose="020B0604020202020204" pitchFamily="34" charset="0"/>
                <a:cs typeface="Arial" panose="020B0604020202020204" pitchFamily="34" charset="0"/>
              </a:rPr>
              <a:t>Supporting </a:t>
            </a:r>
            <a:br>
              <a:rPr lang="en-GB" sz="4000" b="0">
                <a:solidFill>
                  <a:schemeClr val="tx1"/>
                </a:solidFill>
                <a:latin typeface="Arial" panose="020B0604020202020204" pitchFamily="34" charset="0"/>
                <a:cs typeface="Arial" panose="020B0604020202020204" pitchFamily="34" charset="0"/>
              </a:rPr>
            </a:br>
            <a:r>
              <a:rPr lang="en-GB" sz="4000" b="0">
                <a:solidFill>
                  <a:schemeClr val="tx1"/>
                </a:solidFill>
                <a:latin typeface="Arial" panose="020B0604020202020204" pitchFamily="34" charset="0"/>
                <a:cs typeface="Arial" panose="020B0604020202020204" pitchFamily="34" charset="0"/>
              </a:rPr>
              <a:t>innovation</a:t>
            </a:r>
          </a:p>
        </p:txBody>
      </p:sp>
      <p:sp>
        <p:nvSpPr>
          <p:cNvPr id="16" name="Rectangle 15">
            <a:extLst>
              <a:ext uri="{FF2B5EF4-FFF2-40B4-BE49-F238E27FC236}">
                <a16:creationId xmlns:a16="http://schemas.microsoft.com/office/drawing/2014/main" id="{48E3AECF-B165-4444-80A3-CD66D66E4E82}"/>
              </a:ext>
            </a:extLst>
          </p:cNvPr>
          <p:cNvSpPr/>
          <p:nvPr/>
        </p:nvSpPr>
        <p:spPr>
          <a:xfrm>
            <a:off x="18352205" y="5091571"/>
            <a:ext cx="5285162" cy="4401205"/>
          </a:xfrm>
          <a:prstGeom prst="rect">
            <a:avLst/>
          </a:prstGeom>
        </p:spPr>
        <p:txBody>
          <a:bodyPr wrap="square">
            <a:spAutoFit/>
          </a:bodyPr>
          <a:lstStyle/>
          <a:p>
            <a:pPr marL="571500" indent="-571500" algn="l">
              <a:buFont typeface="Courier New" panose="02070309020205020404" pitchFamily="49" charset="0"/>
              <a:buChar char="o"/>
            </a:pPr>
            <a:r>
              <a:rPr lang="en-GB" sz="4000" b="0">
                <a:solidFill>
                  <a:schemeClr val="tx1"/>
                </a:solidFill>
                <a:latin typeface="Arial" panose="020B0604020202020204" pitchFamily="34" charset="0"/>
                <a:cs typeface="Arial" panose="020B0604020202020204" pitchFamily="34" charset="0"/>
              </a:rPr>
              <a:t>Reliability</a:t>
            </a:r>
          </a:p>
          <a:p>
            <a:pPr marL="571500" indent="-571500" algn="l">
              <a:buFont typeface="Arial" panose="020B0604020202020204" pitchFamily="34" charset="0"/>
              <a:buChar char="•"/>
            </a:pPr>
            <a:endParaRPr lang="en-GB" sz="4000" b="0">
              <a:solidFill>
                <a:schemeClr val="tx1"/>
              </a:solidFill>
              <a:latin typeface="Arial" panose="020B0604020202020204" pitchFamily="34" charset="0"/>
              <a:cs typeface="Arial" panose="020B0604020202020204" pitchFamily="34" charset="0"/>
            </a:endParaRPr>
          </a:p>
          <a:p>
            <a:pPr marL="571500" indent="-571500" algn="l">
              <a:buFont typeface="Courier New" panose="02070309020205020404" pitchFamily="49" charset="0"/>
              <a:buChar char="o"/>
            </a:pPr>
            <a:r>
              <a:rPr lang="en-GB" sz="4000" b="0">
                <a:solidFill>
                  <a:schemeClr val="tx1"/>
                </a:solidFill>
                <a:latin typeface="Arial" panose="020B0604020202020204" pitchFamily="34" charset="0"/>
                <a:cs typeface="Arial" panose="020B0604020202020204" pitchFamily="34" charset="0"/>
              </a:rPr>
              <a:t>Adaptability</a:t>
            </a:r>
          </a:p>
          <a:p>
            <a:pPr marL="571500" indent="-571500" algn="l">
              <a:buFont typeface="Arial" panose="020B0604020202020204" pitchFamily="34" charset="0"/>
              <a:buChar char="•"/>
            </a:pPr>
            <a:endParaRPr lang="en-GB" sz="4000" b="0">
              <a:solidFill>
                <a:schemeClr val="tx1"/>
              </a:solidFill>
              <a:latin typeface="Arial" panose="020B0604020202020204" pitchFamily="34" charset="0"/>
              <a:cs typeface="Arial" panose="020B0604020202020204" pitchFamily="34" charset="0"/>
            </a:endParaRPr>
          </a:p>
          <a:p>
            <a:pPr marL="571500" indent="-571500" algn="l">
              <a:buFont typeface="Courier New" panose="02070309020205020404" pitchFamily="49" charset="0"/>
              <a:buChar char="o"/>
            </a:pPr>
            <a:r>
              <a:rPr lang="en-GB" sz="4000" b="0">
                <a:solidFill>
                  <a:schemeClr val="tx1"/>
                </a:solidFill>
                <a:latin typeface="Arial" panose="020B0604020202020204" pitchFamily="34" charset="0"/>
                <a:cs typeface="Arial" panose="020B0604020202020204" pitchFamily="34" charset="0"/>
              </a:rPr>
              <a:t>Positive</a:t>
            </a:r>
            <a:br>
              <a:rPr lang="en-GB" sz="4000" b="0">
                <a:solidFill>
                  <a:schemeClr val="tx1"/>
                </a:solidFill>
                <a:latin typeface="Arial" panose="020B0604020202020204" pitchFamily="34" charset="0"/>
                <a:cs typeface="Arial" panose="020B0604020202020204" pitchFamily="34" charset="0"/>
              </a:rPr>
            </a:br>
            <a:r>
              <a:rPr lang="en-GB" sz="4000" b="0">
                <a:solidFill>
                  <a:schemeClr val="tx1"/>
                </a:solidFill>
                <a:latin typeface="Arial" panose="020B0604020202020204" pitchFamily="34" charset="0"/>
                <a:cs typeface="Arial" panose="020B0604020202020204" pitchFamily="34" charset="0"/>
              </a:rPr>
              <a:t>environmental</a:t>
            </a:r>
            <a:br>
              <a:rPr lang="en-GB" sz="4000" b="0">
                <a:solidFill>
                  <a:schemeClr val="tx1"/>
                </a:solidFill>
                <a:latin typeface="Arial" panose="020B0604020202020204" pitchFamily="34" charset="0"/>
                <a:cs typeface="Arial" panose="020B0604020202020204" pitchFamily="34" charset="0"/>
              </a:rPr>
            </a:br>
            <a:r>
              <a:rPr lang="en-GB" sz="4000" b="0">
                <a:solidFill>
                  <a:schemeClr val="tx1"/>
                </a:solidFill>
                <a:latin typeface="Arial" panose="020B0604020202020204" pitchFamily="34" charset="0"/>
                <a:cs typeface="Arial" panose="020B0604020202020204" pitchFamily="34" charset="0"/>
              </a:rPr>
              <a:t>impact</a:t>
            </a:r>
          </a:p>
        </p:txBody>
      </p:sp>
      <p:sp>
        <p:nvSpPr>
          <p:cNvPr id="19" name="Why do we need partners?">
            <a:extLst>
              <a:ext uri="{FF2B5EF4-FFF2-40B4-BE49-F238E27FC236}">
                <a16:creationId xmlns:a16="http://schemas.microsoft.com/office/drawing/2014/main" id="{2EC61761-FCD1-A44A-A334-62B8B4F25602}"/>
              </a:ext>
            </a:extLst>
          </p:cNvPr>
          <p:cNvSpPr txBox="1"/>
          <p:nvPr/>
        </p:nvSpPr>
        <p:spPr>
          <a:xfrm>
            <a:off x="14305141" y="3880017"/>
            <a:ext cx="5620506" cy="58381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lgn="l">
              <a:lnSpc>
                <a:spcPct val="70000"/>
              </a:lnSpc>
              <a:defRPr sz="4200" b="0">
                <a:latin typeface="Solanel Light"/>
                <a:ea typeface="Solanel Light"/>
                <a:cs typeface="Solanel Light"/>
                <a:sym typeface="Solanel Light"/>
              </a:defRPr>
            </a:lvl1pPr>
          </a:lstStyle>
          <a:p>
            <a:r>
              <a:rPr lang="en-GB" b="1">
                <a:latin typeface="Arial" panose="020B0604020202020204" pitchFamily="34" charset="0"/>
                <a:ea typeface="Favorit Expanded Medium" panose="02000006030000020004" pitchFamily="2" charset="0"/>
                <a:cs typeface="Arial" panose="020B0604020202020204" pitchFamily="34" charset="0"/>
              </a:rPr>
              <a:t>Benefits</a:t>
            </a:r>
            <a:endParaRPr b="1">
              <a:latin typeface="Arial" panose="020B0604020202020204" pitchFamily="34" charset="0"/>
              <a:ea typeface="Favorit Expanded Medium" panose="02000006030000020004" pitchFamily="2" charset="0"/>
              <a:cs typeface="Arial" panose="020B0604020202020204" pitchFamily="34" charset="0"/>
            </a:endParaRPr>
          </a:p>
        </p:txBody>
      </p:sp>
      <p:sp>
        <p:nvSpPr>
          <p:cNvPr id="6" name="Date Placeholder 5">
            <a:extLst>
              <a:ext uri="{FF2B5EF4-FFF2-40B4-BE49-F238E27FC236}">
                <a16:creationId xmlns:a16="http://schemas.microsoft.com/office/drawing/2014/main" id="{9388190E-DA1D-084B-AADD-03C8C405ADD7}"/>
              </a:ext>
            </a:extLst>
          </p:cNvPr>
          <p:cNvSpPr>
            <a:spLocks noGrp="1"/>
          </p:cNvSpPr>
          <p:nvPr>
            <p:ph type="dt" sz="half" idx="2"/>
          </p:nvPr>
        </p:nvSpPr>
        <p:spPr/>
        <p:txBody>
          <a:bodyPr/>
          <a:lstStyle/>
          <a:p>
            <a:fld id="{9745BA33-8470-4A45-B85B-FFB68FD479C3}" type="datetime2">
              <a:rPr lang="en-GB" smtClean="0"/>
              <a:t>Wednesday, 06 April 2022</a:t>
            </a:fld>
            <a:endParaRPr lang="en-GB"/>
          </a:p>
        </p:txBody>
      </p:sp>
      <p:sp>
        <p:nvSpPr>
          <p:cNvPr id="7" name="Footer Placeholder 6">
            <a:extLst>
              <a:ext uri="{FF2B5EF4-FFF2-40B4-BE49-F238E27FC236}">
                <a16:creationId xmlns:a16="http://schemas.microsoft.com/office/drawing/2014/main" id="{41942A45-6E4D-A54C-AD23-884155403A17}"/>
              </a:ext>
            </a:extLst>
          </p:cNvPr>
          <p:cNvSpPr>
            <a:spLocks noGrp="1"/>
          </p:cNvSpPr>
          <p:nvPr>
            <p:ph type="ftr" sz="quarter" idx="3"/>
          </p:nvPr>
        </p:nvSpPr>
        <p:spPr/>
        <p:txBody>
          <a:bodyPr/>
          <a:lstStyle/>
          <a:p>
            <a:pPr hangingPunct="1"/>
            <a:r>
              <a:rPr lang="en-GB" b="0"/>
              <a:t>Digital Twin Hub</a:t>
            </a:r>
          </a:p>
        </p:txBody>
      </p:sp>
      <p:sp>
        <p:nvSpPr>
          <p:cNvPr id="8" name="Slide Number Placeholder 7">
            <a:extLst>
              <a:ext uri="{FF2B5EF4-FFF2-40B4-BE49-F238E27FC236}">
                <a16:creationId xmlns:a16="http://schemas.microsoft.com/office/drawing/2014/main" id="{9399FE40-AEFA-5C42-8D99-1D7B1A2938D8}"/>
              </a:ext>
            </a:extLst>
          </p:cNvPr>
          <p:cNvSpPr>
            <a:spLocks noGrp="1"/>
          </p:cNvSpPr>
          <p:nvPr>
            <p:ph type="sldNum" sz="quarter" idx="4"/>
          </p:nvPr>
        </p:nvSpPr>
        <p:spPr/>
        <p:txBody>
          <a:bodyPr/>
          <a:lstStyle/>
          <a:p>
            <a:fld id="{A69AFCB7-F770-D14E-80C8-C63F247317B5}" type="slidenum">
              <a:rPr lang="en-US" smtClean="0"/>
              <a:pPr/>
              <a:t>6</a:t>
            </a:fld>
            <a:endParaRPr lang="en-US"/>
          </a:p>
        </p:txBody>
      </p:sp>
      <p:sp>
        <p:nvSpPr>
          <p:cNvPr id="5" name="Title 4">
            <a:extLst>
              <a:ext uri="{FF2B5EF4-FFF2-40B4-BE49-F238E27FC236}">
                <a16:creationId xmlns:a16="http://schemas.microsoft.com/office/drawing/2014/main" id="{F40AD549-0015-154E-A9F3-6035B900FD7A}"/>
              </a:ext>
            </a:extLst>
          </p:cNvPr>
          <p:cNvSpPr>
            <a:spLocks noGrp="1"/>
          </p:cNvSpPr>
          <p:nvPr>
            <p:ph type="title"/>
          </p:nvPr>
        </p:nvSpPr>
        <p:spPr>
          <a:xfrm>
            <a:off x="1840739" y="1583563"/>
            <a:ext cx="21031200" cy="1146535"/>
          </a:xfrm>
        </p:spPr>
        <p:txBody>
          <a:bodyPr/>
          <a:lstStyle/>
          <a:p>
            <a:r>
              <a:rPr lang="en-US"/>
              <a:t>Bringing together</a:t>
            </a:r>
          </a:p>
        </p:txBody>
      </p:sp>
    </p:spTree>
    <p:extLst>
      <p:ext uri="{BB962C8B-B14F-4D97-AF65-F5344CB8AC3E}">
        <p14:creationId xmlns:p14="http://schemas.microsoft.com/office/powerpoint/2010/main" val="334148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8DC02098-A335-2C47-9CCD-411A24839C27}"/>
              </a:ext>
            </a:extLst>
          </p:cNvPr>
          <p:cNvSpPr/>
          <p:nvPr/>
        </p:nvSpPr>
        <p:spPr>
          <a:xfrm>
            <a:off x="5222276" y="5759657"/>
            <a:ext cx="2566842" cy="2566842"/>
          </a:xfrm>
          <a:prstGeom prst="ellipse">
            <a:avLst/>
          </a:prstGeom>
          <a:solidFill>
            <a:schemeClr val="accent1"/>
          </a:solidFill>
          <a:ln w="381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TextBox 10">
            <a:extLst>
              <a:ext uri="{FF2B5EF4-FFF2-40B4-BE49-F238E27FC236}">
                <a16:creationId xmlns:a16="http://schemas.microsoft.com/office/drawing/2014/main" id="{BED62AEF-5118-9848-AD7C-A6F92AA5875C}"/>
              </a:ext>
            </a:extLst>
          </p:cNvPr>
          <p:cNvSpPr txBox="1"/>
          <p:nvPr/>
        </p:nvSpPr>
        <p:spPr>
          <a:xfrm>
            <a:off x="5379255" y="6745560"/>
            <a:ext cx="2252883"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a:ln>
                  <a:noFill/>
                </a:ln>
                <a:solidFill>
                  <a:schemeClr val="bg1"/>
                </a:solidFill>
                <a:effectLst/>
                <a:uFillTx/>
                <a:latin typeface="Arial" panose="020B0604020202020204" pitchFamily="34" charset="0"/>
                <a:cs typeface="Arial" panose="020B0604020202020204" pitchFamily="34" charset="0"/>
                <a:sym typeface="Helvetica Neue"/>
              </a:rPr>
              <a:t>CDBB</a:t>
            </a:r>
          </a:p>
        </p:txBody>
      </p:sp>
      <p:sp>
        <p:nvSpPr>
          <p:cNvPr id="42" name="TextBox 41">
            <a:extLst>
              <a:ext uri="{FF2B5EF4-FFF2-40B4-BE49-F238E27FC236}">
                <a16:creationId xmlns:a16="http://schemas.microsoft.com/office/drawing/2014/main" id="{466D56D5-1A3B-D949-8A87-2B9DE6EC3CB3}"/>
              </a:ext>
            </a:extLst>
          </p:cNvPr>
          <p:cNvSpPr txBox="1"/>
          <p:nvPr/>
        </p:nvSpPr>
        <p:spPr>
          <a:xfrm>
            <a:off x="19886012" y="4982056"/>
            <a:ext cx="225288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2040</a:t>
            </a:r>
          </a:p>
        </p:txBody>
      </p:sp>
      <p:sp>
        <p:nvSpPr>
          <p:cNvPr id="27" name="Oval 26">
            <a:extLst>
              <a:ext uri="{FF2B5EF4-FFF2-40B4-BE49-F238E27FC236}">
                <a16:creationId xmlns:a16="http://schemas.microsoft.com/office/drawing/2014/main" id="{26935082-3E2F-2849-B852-7E1B3A5C0261}"/>
              </a:ext>
            </a:extLst>
          </p:cNvPr>
          <p:cNvSpPr/>
          <p:nvPr/>
        </p:nvSpPr>
        <p:spPr>
          <a:xfrm>
            <a:off x="12805006" y="5628315"/>
            <a:ext cx="2566842" cy="2566842"/>
          </a:xfrm>
          <a:prstGeom prst="ellipse">
            <a:avLst/>
          </a:prstGeom>
          <a:solidFill>
            <a:schemeClr val="accent3"/>
          </a:solidFill>
          <a:ln w="381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TextBox 27">
            <a:extLst>
              <a:ext uri="{FF2B5EF4-FFF2-40B4-BE49-F238E27FC236}">
                <a16:creationId xmlns:a16="http://schemas.microsoft.com/office/drawing/2014/main" id="{10B8CABE-6BF1-0B4E-8C0C-D7A8AF456A36}"/>
              </a:ext>
            </a:extLst>
          </p:cNvPr>
          <p:cNvSpPr txBox="1"/>
          <p:nvPr/>
        </p:nvSpPr>
        <p:spPr>
          <a:xfrm>
            <a:off x="12961985" y="6644995"/>
            <a:ext cx="2252883"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DT Hub</a:t>
            </a:r>
          </a:p>
        </p:txBody>
      </p:sp>
      <p:sp>
        <p:nvSpPr>
          <p:cNvPr id="33" name="Oval 32">
            <a:extLst>
              <a:ext uri="{FF2B5EF4-FFF2-40B4-BE49-F238E27FC236}">
                <a16:creationId xmlns:a16="http://schemas.microsoft.com/office/drawing/2014/main" id="{4B8EEE06-F053-6948-AC6E-FE70F3B3D71D}"/>
              </a:ext>
            </a:extLst>
          </p:cNvPr>
          <p:cNvSpPr/>
          <p:nvPr/>
        </p:nvSpPr>
        <p:spPr>
          <a:xfrm>
            <a:off x="14922527" y="5633832"/>
            <a:ext cx="2566825" cy="2566825"/>
          </a:xfrm>
          <a:prstGeom prst="ellipse">
            <a:avLst/>
          </a:prstGeom>
          <a:solidFill>
            <a:schemeClr val="accent3"/>
          </a:solidFill>
          <a:ln w="381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TextBox 33">
            <a:extLst>
              <a:ext uri="{FF2B5EF4-FFF2-40B4-BE49-F238E27FC236}">
                <a16:creationId xmlns:a16="http://schemas.microsoft.com/office/drawing/2014/main" id="{11280C30-A26D-8449-926E-7C571214D1FE}"/>
              </a:ext>
            </a:extLst>
          </p:cNvPr>
          <p:cNvSpPr txBox="1"/>
          <p:nvPr/>
        </p:nvSpPr>
        <p:spPr>
          <a:xfrm>
            <a:off x="15079505" y="6650506"/>
            <a:ext cx="225286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IMF</a:t>
            </a:r>
          </a:p>
        </p:txBody>
      </p:sp>
      <p:sp>
        <p:nvSpPr>
          <p:cNvPr id="36" name="TextBox 35">
            <a:extLst>
              <a:ext uri="{FF2B5EF4-FFF2-40B4-BE49-F238E27FC236}">
                <a16:creationId xmlns:a16="http://schemas.microsoft.com/office/drawing/2014/main" id="{3CFB017E-6100-F147-8F27-134367F410E4}"/>
              </a:ext>
            </a:extLst>
          </p:cNvPr>
          <p:cNvSpPr txBox="1"/>
          <p:nvPr/>
        </p:nvSpPr>
        <p:spPr>
          <a:xfrm>
            <a:off x="5430054" y="4897238"/>
            <a:ext cx="225288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2017</a:t>
            </a:r>
          </a:p>
        </p:txBody>
      </p:sp>
      <p:sp>
        <p:nvSpPr>
          <p:cNvPr id="43" name="Oval 42">
            <a:extLst>
              <a:ext uri="{FF2B5EF4-FFF2-40B4-BE49-F238E27FC236}">
                <a16:creationId xmlns:a16="http://schemas.microsoft.com/office/drawing/2014/main" id="{B1DCE602-3C8A-F542-9EB3-FC210ECC4338}"/>
              </a:ext>
            </a:extLst>
          </p:cNvPr>
          <p:cNvSpPr/>
          <p:nvPr/>
        </p:nvSpPr>
        <p:spPr>
          <a:xfrm>
            <a:off x="1860899" y="5759657"/>
            <a:ext cx="2566842" cy="2566842"/>
          </a:xfrm>
          <a:prstGeom prst="ellipse">
            <a:avLst/>
          </a:prstGeom>
          <a:solidFill>
            <a:schemeClr val="tx1"/>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TextBox 44">
            <a:extLst>
              <a:ext uri="{FF2B5EF4-FFF2-40B4-BE49-F238E27FC236}">
                <a16:creationId xmlns:a16="http://schemas.microsoft.com/office/drawing/2014/main" id="{5954BF02-45EC-4B42-A672-692861D53BE5}"/>
              </a:ext>
            </a:extLst>
          </p:cNvPr>
          <p:cNvSpPr txBox="1"/>
          <p:nvPr/>
        </p:nvSpPr>
        <p:spPr>
          <a:xfrm>
            <a:off x="1971172" y="6560894"/>
            <a:ext cx="2252883"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chemeClr val="bg1"/>
                </a:solidFill>
                <a:effectLst/>
                <a:uFillTx/>
                <a:latin typeface="Arial" panose="020B0604020202020204" pitchFamily="34" charset="0"/>
                <a:cs typeface="Arial" panose="020B0604020202020204" pitchFamily="34" charset="0"/>
                <a:sym typeface="Helvetica Neue"/>
              </a:rPr>
              <a:t>HM Government</a:t>
            </a:r>
          </a:p>
        </p:txBody>
      </p:sp>
      <p:sp>
        <p:nvSpPr>
          <p:cNvPr id="47" name="Oval 46">
            <a:extLst>
              <a:ext uri="{FF2B5EF4-FFF2-40B4-BE49-F238E27FC236}">
                <a16:creationId xmlns:a16="http://schemas.microsoft.com/office/drawing/2014/main" id="{696159EE-E77F-0C48-9EC8-10B66B7416EC}"/>
              </a:ext>
            </a:extLst>
          </p:cNvPr>
          <p:cNvSpPr/>
          <p:nvPr/>
        </p:nvSpPr>
        <p:spPr>
          <a:xfrm>
            <a:off x="8806442" y="5759657"/>
            <a:ext cx="2566842" cy="2566842"/>
          </a:xfrm>
          <a:prstGeom prst="ellipse">
            <a:avLst/>
          </a:prstGeom>
          <a:solidFill>
            <a:schemeClr val="accent1"/>
          </a:solidFill>
          <a:ln w="381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TextBox 47">
            <a:extLst>
              <a:ext uri="{FF2B5EF4-FFF2-40B4-BE49-F238E27FC236}">
                <a16:creationId xmlns:a16="http://schemas.microsoft.com/office/drawing/2014/main" id="{B480F44F-7F00-C942-AA6F-342E7432FFE7}"/>
              </a:ext>
            </a:extLst>
          </p:cNvPr>
          <p:cNvSpPr txBox="1"/>
          <p:nvPr/>
        </p:nvSpPr>
        <p:spPr>
          <a:xfrm>
            <a:off x="8963421" y="6560894"/>
            <a:ext cx="2252883"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chemeClr val="bg1"/>
                </a:solidFill>
                <a:effectLst/>
                <a:uFillTx/>
                <a:latin typeface="Arial" panose="020B0604020202020204" pitchFamily="34" charset="0"/>
                <a:cs typeface="Arial" panose="020B0604020202020204" pitchFamily="34" charset="0"/>
                <a:sym typeface="Helvetica Neue"/>
              </a:rPr>
              <a:t>NDT</a:t>
            </a:r>
          </a:p>
          <a:p>
            <a:pPr marL="0" marR="0" indent="0" algn="ctr" defTabSz="825500" rtl="0" fontAlgn="auto" latinLnBrk="0" hangingPunct="0">
              <a:lnSpc>
                <a:spcPct val="100000"/>
              </a:lnSpc>
              <a:spcBef>
                <a:spcPts val="0"/>
              </a:spcBef>
              <a:spcAft>
                <a:spcPts val="0"/>
              </a:spcAft>
              <a:buClrTx/>
              <a:buSzTx/>
              <a:buFontTx/>
              <a:buNone/>
              <a:tabLst/>
            </a:pPr>
            <a:r>
              <a:rPr lang="en-US" sz="2800" b="0" err="1">
                <a:solidFill>
                  <a:schemeClr val="bg1"/>
                </a:solidFill>
                <a:latin typeface="Arial" panose="020B0604020202020204" pitchFamily="34" charset="0"/>
                <a:cs typeface="Arial" panose="020B0604020202020204" pitchFamily="34" charset="0"/>
              </a:rPr>
              <a:t>programme</a:t>
            </a:r>
            <a:endParaRPr kumimoji="0" lang="en-US" sz="2800" b="0" i="0" u="none" strike="noStrike" cap="none" spc="0" normalizeH="0" baseline="0">
              <a:ln>
                <a:noFill/>
              </a:ln>
              <a:solidFill>
                <a:schemeClr val="bg1"/>
              </a:solidFill>
              <a:effectLst/>
              <a:uFillTx/>
              <a:latin typeface="Arial" panose="020B0604020202020204" pitchFamily="34" charset="0"/>
              <a:cs typeface="Arial" panose="020B0604020202020204" pitchFamily="34" charset="0"/>
              <a:sym typeface="Helvetica Neue"/>
            </a:endParaRPr>
          </a:p>
        </p:txBody>
      </p:sp>
      <p:sp>
        <p:nvSpPr>
          <p:cNvPr id="49" name="TextBox 48">
            <a:extLst>
              <a:ext uri="{FF2B5EF4-FFF2-40B4-BE49-F238E27FC236}">
                <a16:creationId xmlns:a16="http://schemas.microsoft.com/office/drawing/2014/main" id="{DDD6A460-7BA1-B144-B76A-BF3915A3B02A}"/>
              </a:ext>
            </a:extLst>
          </p:cNvPr>
          <p:cNvSpPr txBox="1"/>
          <p:nvPr/>
        </p:nvSpPr>
        <p:spPr>
          <a:xfrm>
            <a:off x="8988821" y="4897238"/>
            <a:ext cx="225288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2018</a:t>
            </a:r>
          </a:p>
        </p:txBody>
      </p:sp>
      <p:sp>
        <p:nvSpPr>
          <p:cNvPr id="51" name="Oval 50">
            <a:extLst>
              <a:ext uri="{FF2B5EF4-FFF2-40B4-BE49-F238E27FC236}">
                <a16:creationId xmlns:a16="http://schemas.microsoft.com/office/drawing/2014/main" id="{EDF3271B-0688-2349-80A0-8E1F370FC011}"/>
              </a:ext>
            </a:extLst>
          </p:cNvPr>
          <p:cNvSpPr/>
          <p:nvPr/>
        </p:nvSpPr>
        <p:spPr>
          <a:xfrm>
            <a:off x="19733612" y="5759657"/>
            <a:ext cx="2566842" cy="2566842"/>
          </a:xfrm>
          <a:prstGeom prst="ellipse">
            <a:avLst/>
          </a:prstGeom>
          <a:solidFill>
            <a:schemeClr val="accent3"/>
          </a:solidFill>
          <a:ln w="381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TextBox 51">
            <a:extLst>
              <a:ext uri="{FF2B5EF4-FFF2-40B4-BE49-F238E27FC236}">
                <a16:creationId xmlns:a16="http://schemas.microsoft.com/office/drawing/2014/main" id="{D30E1C1A-03A1-1A40-AC5C-9830FE4080B3}"/>
              </a:ext>
            </a:extLst>
          </p:cNvPr>
          <p:cNvSpPr txBox="1"/>
          <p:nvPr/>
        </p:nvSpPr>
        <p:spPr>
          <a:xfrm>
            <a:off x="19890591" y="6560894"/>
            <a:ext cx="2252883"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National Digital Twin</a:t>
            </a:r>
          </a:p>
        </p:txBody>
      </p:sp>
      <p:sp>
        <p:nvSpPr>
          <p:cNvPr id="53" name="TextBox 52">
            <a:extLst>
              <a:ext uri="{FF2B5EF4-FFF2-40B4-BE49-F238E27FC236}">
                <a16:creationId xmlns:a16="http://schemas.microsoft.com/office/drawing/2014/main" id="{F74B16B6-E23E-D847-992F-C3DD60D22545}"/>
              </a:ext>
            </a:extLst>
          </p:cNvPr>
          <p:cNvSpPr txBox="1"/>
          <p:nvPr/>
        </p:nvSpPr>
        <p:spPr>
          <a:xfrm>
            <a:off x="13005227" y="4897238"/>
            <a:ext cx="225288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2020</a:t>
            </a:r>
          </a:p>
        </p:txBody>
      </p:sp>
      <p:sp>
        <p:nvSpPr>
          <p:cNvPr id="54" name="TextBox 53">
            <a:extLst>
              <a:ext uri="{FF2B5EF4-FFF2-40B4-BE49-F238E27FC236}">
                <a16:creationId xmlns:a16="http://schemas.microsoft.com/office/drawing/2014/main" id="{5BECB7F1-9C72-B74A-B187-6EFC50A4C00E}"/>
              </a:ext>
            </a:extLst>
          </p:cNvPr>
          <p:cNvSpPr txBox="1"/>
          <p:nvPr/>
        </p:nvSpPr>
        <p:spPr>
          <a:xfrm>
            <a:off x="15079505" y="4897238"/>
            <a:ext cx="225288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2030</a:t>
            </a:r>
          </a:p>
        </p:txBody>
      </p:sp>
      <p:cxnSp>
        <p:nvCxnSpPr>
          <p:cNvPr id="4" name="Straight Arrow Connector 3">
            <a:extLst>
              <a:ext uri="{FF2B5EF4-FFF2-40B4-BE49-F238E27FC236}">
                <a16:creationId xmlns:a16="http://schemas.microsoft.com/office/drawing/2014/main" id="{2234B47A-3741-FB42-B32C-FEE554100091}"/>
              </a:ext>
            </a:extLst>
          </p:cNvPr>
          <p:cNvCxnSpPr/>
          <p:nvPr/>
        </p:nvCxnSpPr>
        <p:spPr>
          <a:xfrm>
            <a:off x="4425768" y="6985518"/>
            <a:ext cx="588228" cy="0"/>
          </a:xfrm>
          <a:prstGeom prst="straightConnector1">
            <a:avLst/>
          </a:prstGeom>
          <a:noFill/>
          <a:ln w="38100" cap="flat">
            <a:solidFill>
              <a:srgbClr val="000000"/>
            </a:solidFill>
            <a:prstDash val="solid"/>
            <a:miter lim="400000"/>
            <a:tailEnd type="arrow" w="lg" len="lg"/>
          </a:ln>
          <a:effectLst/>
          <a:sp3d/>
        </p:spPr>
        <p:style>
          <a:lnRef idx="0">
            <a:scrgbClr r="0" g="0" b="0"/>
          </a:lnRef>
          <a:fillRef idx="0">
            <a:scrgbClr r="0" g="0" b="0"/>
          </a:fillRef>
          <a:effectRef idx="0">
            <a:scrgbClr r="0" g="0" b="0"/>
          </a:effectRef>
          <a:fontRef idx="none"/>
        </p:style>
      </p:cxnSp>
      <p:cxnSp>
        <p:nvCxnSpPr>
          <p:cNvPr id="56" name="Straight Arrow Connector 55">
            <a:extLst>
              <a:ext uri="{FF2B5EF4-FFF2-40B4-BE49-F238E27FC236}">
                <a16:creationId xmlns:a16="http://schemas.microsoft.com/office/drawing/2014/main" id="{10AA2A43-3D09-9E4F-83AC-942BCC9A0E54}"/>
              </a:ext>
            </a:extLst>
          </p:cNvPr>
          <p:cNvCxnSpPr>
            <a:cxnSpLocks/>
          </p:cNvCxnSpPr>
          <p:nvPr/>
        </p:nvCxnSpPr>
        <p:spPr>
          <a:xfrm>
            <a:off x="17943082" y="6985518"/>
            <a:ext cx="1457280" cy="0"/>
          </a:xfrm>
          <a:prstGeom prst="straightConnector1">
            <a:avLst/>
          </a:prstGeom>
          <a:noFill/>
          <a:ln w="38100" cap="flat">
            <a:solidFill>
              <a:srgbClr val="000000"/>
            </a:solidFill>
            <a:prstDash val="solid"/>
            <a:miter lim="400000"/>
            <a:tailEnd type="arrow" w="lg" len="lg"/>
          </a:ln>
          <a:effectLst/>
          <a:sp3d/>
        </p:spPr>
        <p:style>
          <a:lnRef idx="0">
            <a:scrgbClr r="0" g="0" b="0"/>
          </a:lnRef>
          <a:fillRef idx="0">
            <a:scrgbClr r="0" g="0" b="0"/>
          </a:fillRef>
          <a:effectRef idx="0">
            <a:scrgbClr r="0" g="0" b="0"/>
          </a:effectRef>
          <a:fontRef idx="none"/>
        </p:style>
      </p:cxnSp>
      <p:cxnSp>
        <p:nvCxnSpPr>
          <p:cNvPr id="72" name="Straight Arrow Connector 71">
            <a:extLst>
              <a:ext uri="{FF2B5EF4-FFF2-40B4-BE49-F238E27FC236}">
                <a16:creationId xmlns:a16="http://schemas.microsoft.com/office/drawing/2014/main" id="{77C07C9B-69DC-D743-B7E0-60624CF8EA84}"/>
              </a:ext>
            </a:extLst>
          </p:cNvPr>
          <p:cNvCxnSpPr>
            <a:cxnSpLocks/>
          </p:cNvCxnSpPr>
          <p:nvPr/>
        </p:nvCxnSpPr>
        <p:spPr>
          <a:xfrm>
            <a:off x="7892044" y="7029301"/>
            <a:ext cx="628592" cy="7758"/>
          </a:xfrm>
          <a:prstGeom prst="straightConnector1">
            <a:avLst/>
          </a:prstGeom>
          <a:noFill/>
          <a:ln w="38100" cap="flat">
            <a:solidFill>
              <a:srgbClr val="000000"/>
            </a:solidFill>
            <a:prstDash val="solid"/>
            <a:miter lim="400000"/>
            <a:tailEnd type="arrow" w="lg" len="lg"/>
          </a:ln>
          <a:effectLst/>
          <a:sp3d/>
        </p:spPr>
        <p:style>
          <a:lnRef idx="0">
            <a:scrgbClr r="0" g="0" b="0"/>
          </a:lnRef>
          <a:fillRef idx="0">
            <a:scrgbClr r="0" g="0" b="0"/>
          </a:fillRef>
          <a:effectRef idx="0">
            <a:scrgbClr r="0" g="0" b="0"/>
          </a:effectRef>
          <a:fontRef idx="none"/>
        </p:style>
      </p:cxnSp>
      <p:cxnSp>
        <p:nvCxnSpPr>
          <p:cNvPr id="44" name="Straight Arrow Connector 43">
            <a:extLst>
              <a:ext uri="{FF2B5EF4-FFF2-40B4-BE49-F238E27FC236}">
                <a16:creationId xmlns:a16="http://schemas.microsoft.com/office/drawing/2014/main" id="{F3B8F3AB-6077-D84B-8D84-250F90248498}"/>
              </a:ext>
            </a:extLst>
          </p:cNvPr>
          <p:cNvCxnSpPr>
            <a:cxnSpLocks/>
          </p:cNvCxnSpPr>
          <p:nvPr/>
        </p:nvCxnSpPr>
        <p:spPr>
          <a:xfrm>
            <a:off x="11805676" y="7029301"/>
            <a:ext cx="628592" cy="7758"/>
          </a:xfrm>
          <a:prstGeom prst="straightConnector1">
            <a:avLst/>
          </a:prstGeom>
          <a:noFill/>
          <a:ln w="38100" cap="flat">
            <a:solidFill>
              <a:srgbClr val="000000"/>
            </a:solidFill>
            <a:prstDash val="solid"/>
            <a:miter lim="400000"/>
            <a:tailEnd type="arrow" w="lg" len="lg"/>
          </a:ln>
          <a:effectLst/>
          <a:sp3d/>
        </p:spPr>
        <p:style>
          <a:lnRef idx="0">
            <a:scrgbClr r="0" g="0" b="0"/>
          </a:lnRef>
          <a:fillRef idx="0">
            <a:scrgbClr r="0" g="0" b="0"/>
          </a:fillRef>
          <a:effectRef idx="0">
            <a:scrgbClr r="0" g="0" b="0"/>
          </a:effectRef>
          <a:fontRef idx="none"/>
        </p:style>
      </p:cxnSp>
      <p:sp>
        <p:nvSpPr>
          <p:cNvPr id="3" name="Date Placeholder 2">
            <a:extLst>
              <a:ext uri="{FF2B5EF4-FFF2-40B4-BE49-F238E27FC236}">
                <a16:creationId xmlns:a16="http://schemas.microsoft.com/office/drawing/2014/main" id="{7211B2B2-EA1B-0142-85DD-5F6506BA9F2F}"/>
              </a:ext>
            </a:extLst>
          </p:cNvPr>
          <p:cNvSpPr>
            <a:spLocks noGrp="1"/>
          </p:cNvSpPr>
          <p:nvPr>
            <p:ph type="dt" sz="half" idx="2"/>
          </p:nvPr>
        </p:nvSpPr>
        <p:spPr/>
        <p:txBody>
          <a:bodyPr/>
          <a:lstStyle/>
          <a:p>
            <a:fld id="{1656EACE-4A99-DC46-940D-60F12558BACB}" type="datetime2">
              <a:rPr lang="en-GB" smtClean="0"/>
              <a:t>Wednesday, 06 April 2022</a:t>
            </a:fld>
            <a:endParaRPr lang="en-GB"/>
          </a:p>
        </p:txBody>
      </p:sp>
      <p:sp>
        <p:nvSpPr>
          <p:cNvPr id="5" name="Footer Placeholder 4">
            <a:extLst>
              <a:ext uri="{FF2B5EF4-FFF2-40B4-BE49-F238E27FC236}">
                <a16:creationId xmlns:a16="http://schemas.microsoft.com/office/drawing/2014/main" id="{EFDBFAD2-D6FC-B543-B038-2070E37DF2F1}"/>
              </a:ext>
            </a:extLst>
          </p:cNvPr>
          <p:cNvSpPr>
            <a:spLocks noGrp="1"/>
          </p:cNvSpPr>
          <p:nvPr>
            <p:ph type="ftr" sz="quarter" idx="3"/>
          </p:nvPr>
        </p:nvSpPr>
        <p:spPr/>
        <p:txBody>
          <a:bodyPr/>
          <a:lstStyle/>
          <a:p>
            <a:pPr hangingPunct="1"/>
            <a:r>
              <a:rPr lang="en-GB" b="0"/>
              <a:t>Digital Twin Hub</a:t>
            </a:r>
          </a:p>
        </p:txBody>
      </p:sp>
      <p:sp>
        <p:nvSpPr>
          <p:cNvPr id="6" name="Slide Number Placeholder 5">
            <a:extLst>
              <a:ext uri="{FF2B5EF4-FFF2-40B4-BE49-F238E27FC236}">
                <a16:creationId xmlns:a16="http://schemas.microsoft.com/office/drawing/2014/main" id="{A049EE57-11D1-F342-9CF4-22F9113CDB6D}"/>
              </a:ext>
            </a:extLst>
          </p:cNvPr>
          <p:cNvSpPr>
            <a:spLocks noGrp="1"/>
          </p:cNvSpPr>
          <p:nvPr>
            <p:ph type="sldNum" sz="quarter" idx="4"/>
          </p:nvPr>
        </p:nvSpPr>
        <p:spPr/>
        <p:txBody>
          <a:bodyPr/>
          <a:lstStyle/>
          <a:p>
            <a:fld id="{A69AFCB7-F770-D14E-80C8-C63F247317B5}" type="slidenum">
              <a:rPr lang="en-US" smtClean="0"/>
              <a:pPr/>
              <a:t>7</a:t>
            </a:fld>
            <a:endParaRPr lang="en-US"/>
          </a:p>
        </p:txBody>
      </p:sp>
      <p:sp>
        <p:nvSpPr>
          <p:cNvPr id="2" name="Title 1">
            <a:extLst>
              <a:ext uri="{FF2B5EF4-FFF2-40B4-BE49-F238E27FC236}">
                <a16:creationId xmlns:a16="http://schemas.microsoft.com/office/drawing/2014/main" id="{B99DB011-65F0-6B4C-8069-9AEB1BCC8A5B}"/>
              </a:ext>
            </a:extLst>
          </p:cNvPr>
          <p:cNvSpPr>
            <a:spLocks noGrp="1"/>
          </p:cNvSpPr>
          <p:nvPr>
            <p:ph type="title"/>
          </p:nvPr>
        </p:nvSpPr>
        <p:spPr/>
        <p:txBody>
          <a:bodyPr/>
          <a:lstStyle/>
          <a:p>
            <a:r>
              <a:rPr lang="en-US"/>
              <a:t>What is the National Digital Twin </a:t>
            </a:r>
            <a:r>
              <a:rPr lang="en-US" err="1"/>
              <a:t>programme</a:t>
            </a:r>
            <a:r>
              <a:rPr lang="en-US"/>
              <a:t>?</a:t>
            </a:r>
          </a:p>
        </p:txBody>
      </p:sp>
    </p:spTree>
    <p:extLst>
      <p:ext uri="{BB962C8B-B14F-4D97-AF65-F5344CB8AC3E}">
        <p14:creationId xmlns:p14="http://schemas.microsoft.com/office/powerpoint/2010/main" val="369718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EC111F-6013-2F4F-9A51-89CEAB72007C}"/>
              </a:ext>
            </a:extLst>
          </p:cNvPr>
          <p:cNvSpPr>
            <a:spLocks noGrp="1"/>
          </p:cNvSpPr>
          <p:nvPr>
            <p:ph type="ctrTitle"/>
          </p:nvPr>
        </p:nvSpPr>
        <p:spPr/>
        <p:txBody>
          <a:bodyPr/>
          <a:lstStyle/>
          <a:p>
            <a:r>
              <a:rPr lang="en-US"/>
              <a:t>What’s happened so far?</a:t>
            </a:r>
          </a:p>
        </p:txBody>
      </p:sp>
      <p:sp>
        <p:nvSpPr>
          <p:cNvPr id="6" name="Subtitle 5">
            <a:extLst>
              <a:ext uri="{FF2B5EF4-FFF2-40B4-BE49-F238E27FC236}">
                <a16:creationId xmlns:a16="http://schemas.microsoft.com/office/drawing/2014/main" id="{38E357B0-09DB-CC4D-AD93-AA5C3C9346E7}"/>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AC04BF69-3BE5-134E-97A3-1E531050FFEC}"/>
              </a:ext>
            </a:extLst>
          </p:cNvPr>
          <p:cNvSpPr>
            <a:spLocks noGrp="1"/>
          </p:cNvSpPr>
          <p:nvPr>
            <p:ph type="dt" sz="half" idx="2"/>
          </p:nvPr>
        </p:nvSpPr>
        <p:spPr/>
        <p:txBody>
          <a:bodyPr/>
          <a:lstStyle/>
          <a:p>
            <a:fld id="{97DB3178-089B-8D48-8FE3-F934F2A96C81}" type="datetime2">
              <a:rPr lang="en-GB" smtClean="0"/>
              <a:t>Wednesday, 06 April 2022</a:t>
            </a:fld>
            <a:endParaRPr lang="en-GB"/>
          </a:p>
        </p:txBody>
      </p:sp>
      <p:sp>
        <p:nvSpPr>
          <p:cNvPr id="4" name="Footer Placeholder 3">
            <a:extLst>
              <a:ext uri="{FF2B5EF4-FFF2-40B4-BE49-F238E27FC236}">
                <a16:creationId xmlns:a16="http://schemas.microsoft.com/office/drawing/2014/main" id="{E70DF582-D411-F64D-AF73-E670993CEF43}"/>
              </a:ext>
            </a:extLst>
          </p:cNvPr>
          <p:cNvSpPr>
            <a:spLocks noGrp="1"/>
          </p:cNvSpPr>
          <p:nvPr>
            <p:ph type="ftr" sz="quarter" idx="3"/>
          </p:nvPr>
        </p:nvSpPr>
        <p:spPr/>
        <p:txBody>
          <a:bodyPr/>
          <a:lstStyle/>
          <a:p>
            <a:pPr hangingPunct="1"/>
            <a:r>
              <a:rPr lang="en-GB" b="0"/>
              <a:t>Digital Twin Hub</a:t>
            </a:r>
          </a:p>
        </p:txBody>
      </p:sp>
      <p:sp>
        <p:nvSpPr>
          <p:cNvPr id="5" name="Slide Number Placeholder 4">
            <a:extLst>
              <a:ext uri="{FF2B5EF4-FFF2-40B4-BE49-F238E27FC236}">
                <a16:creationId xmlns:a16="http://schemas.microsoft.com/office/drawing/2014/main" id="{EA3AFFD8-90A4-2A4E-A542-4CB8464423FB}"/>
              </a:ext>
            </a:extLst>
          </p:cNvPr>
          <p:cNvSpPr>
            <a:spLocks noGrp="1"/>
          </p:cNvSpPr>
          <p:nvPr>
            <p:ph type="sldNum" sz="quarter" idx="4"/>
          </p:nvPr>
        </p:nvSpPr>
        <p:spPr/>
        <p:txBody>
          <a:bodyPr/>
          <a:lstStyle/>
          <a:p>
            <a:fld id="{A69AFCB7-F770-D14E-80C8-C63F247317B5}" type="slidenum">
              <a:rPr lang="en-US" smtClean="0"/>
              <a:pPr/>
              <a:t>8</a:t>
            </a:fld>
            <a:endParaRPr lang="en-US"/>
          </a:p>
        </p:txBody>
      </p:sp>
    </p:spTree>
    <p:extLst>
      <p:ext uri="{BB962C8B-B14F-4D97-AF65-F5344CB8AC3E}">
        <p14:creationId xmlns:p14="http://schemas.microsoft.com/office/powerpoint/2010/main" val="412036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gressing">
            <a:extLst>
              <a:ext uri="{FF2B5EF4-FFF2-40B4-BE49-F238E27FC236}">
                <a16:creationId xmlns:a16="http://schemas.microsoft.com/office/drawing/2014/main" id="{A01028D0-12F8-2C44-9285-1F2202AF36D4}"/>
              </a:ext>
            </a:extLst>
          </p:cNvPr>
          <p:cNvSpPr txBox="1"/>
          <p:nvPr/>
        </p:nvSpPr>
        <p:spPr>
          <a:xfrm>
            <a:off x="2956491" y="2925158"/>
            <a:ext cx="5288418" cy="45454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lgn="l">
              <a:lnSpc>
                <a:spcPct val="70000"/>
              </a:lnSpc>
              <a:defRPr sz="4200" b="0">
                <a:latin typeface="Solanel Light"/>
                <a:ea typeface="Solanel Light"/>
                <a:cs typeface="Solanel Light"/>
                <a:sym typeface="Solanel Light"/>
              </a:defRPr>
            </a:lvl1pPr>
          </a:lstStyle>
          <a:p>
            <a:pPr algn="ctr"/>
            <a:r>
              <a:rPr lang="en-GB" sz="3200">
                <a:latin typeface="Arial" panose="020B0604020202020204" pitchFamily="34" charset="0"/>
                <a:cs typeface="Arial" panose="020B0604020202020204" pitchFamily="34" charset="0"/>
              </a:rPr>
              <a:t>Gemini Principles</a:t>
            </a:r>
            <a:endParaRPr sz="3200">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858F1116-771A-1D45-91D8-CA5C1731B32F}"/>
              </a:ext>
            </a:extLst>
          </p:cNvPr>
          <p:cNvSpPr>
            <a:spLocks noGrp="1"/>
          </p:cNvSpPr>
          <p:nvPr>
            <p:ph type="dt" sz="half" idx="2"/>
          </p:nvPr>
        </p:nvSpPr>
        <p:spPr/>
        <p:txBody>
          <a:bodyPr/>
          <a:lstStyle/>
          <a:p>
            <a:fld id="{9C48F829-28FA-0742-B7F6-447B4722A2A8}" type="datetime2">
              <a:rPr lang="en-GB" smtClean="0"/>
              <a:t>Wednesday, 06 April 2022</a:t>
            </a:fld>
            <a:endParaRPr lang="en-GB"/>
          </a:p>
        </p:txBody>
      </p:sp>
      <p:sp>
        <p:nvSpPr>
          <p:cNvPr id="4" name="Footer Placeholder 3">
            <a:extLst>
              <a:ext uri="{FF2B5EF4-FFF2-40B4-BE49-F238E27FC236}">
                <a16:creationId xmlns:a16="http://schemas.microsoft.com/office/drawing/2014/main" id="{43EB8429-67D2-B643-A443-F5812F974E59}"/>
              </a:ext>
            </a:extLst>
          </p:cNvPr>
          <p:cNvSpPr>
            <a:spLocks noGrp="1"/>
          </p:cNvSpPr>
          <p:nvPr>
            <p:ph type="ftr" sz="quarter" idx="3"/>
          </p:nvPr>
        </p:nvSpPr>
        <p:spPr/>
        <p:txBody>
          <a:bodyPr/>
          <a:lstStyle/>
          <a:p>
            <a:pPr hangingPunct="1"/>
            <a:r>
              <a:rPr lang="en-GB" b="0"/>
              <a:t>Digital Twin Hub</a:t>
            </a:r>
          </a:p>
        </p:txBody>
      </p:sp>
      <p:sp>
        <p:nvSpPr>
          <p:cNvPr id="5" name="Slide Number Placeholder 4">
            <a:extLst>
              <a:ext uri="{FF2B5EF4-FFF2-40B4-BE49-F238E27FC236}">
                <a16:creationId xmlns:a16="http://schemas.microsoft.com/office/drawing/2014/main" id="{D36D5AC3-41EE-5641-BFA0-2F2CA0160DB8}"/>
              </a:ext>
            </a:extLst>
          </p:cNvPr>
          <p:cNvSpPr>
            <a:spLocks noGrp="1"/>
          </p:cNvSpPr>
          <p:nvPr>
            <p:ph type="sldNum" sz="quarter" idx="4"/>
          </p:nvPr>
        </p:nvSpPr>
        <p:spPr/>
        <p:txBody>
          <a:bodyPr/>
          <a:lstStyle/>
          <a:p>
            <a:fld id="{A69AFCB7-F770-D14E-80C8-C63F247317B5}" type="slidenum">
              <a:rPr lang="en-US" smtClean="0"/>
              <a:pPr/>
              <a:t>9</a:t>
            </a:fld>
            <a:endParaRPr lang="en-US"/>
          </a:p>
        </p:txBody>
      </p:sp>
      <p:pic>
        <p:nvPicPr>
          <p:cNvPr id="9" name="Picture 8" descr="A picture containing sitting, mounted, silver&#10;&#10;Description automatically generated">
            <a:extLst>
              <a:ext uri="{FF2B5EF4-FFF2-40B4-BE49-F238E27FC236}">
                <a16:creationId xmlns:a16="http://schemas.microsoft.com/office/drawing/2014/main" id="{0068F602-4199-E448-8442-4B0E167CE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2450" y="4051046"/>
            <a:ext cx="7556500" cy="5321300"/>
          </a:xfrm>
          <a:prstGeom prst="rect">
            <a:avLst/>
          </a:prstGeom>
        </p:spPr>
      </p:pic>
    </p:spTree>
    <p:extLst>
      <p:ext uri="{BB962C8B-B14F-4D97-AF65-F5344CB8AC3E}">
        <p14:creationId xmlns:p14="http://schemas.microsoft.com/office/powerpoint/2010/main" val="287420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B776FC-F501-0D4E-AF85-93964E2CFE67}"/>
              </a:ext>
            </a:extLst>
          </p:cNvPr>
          <p:cNvSpPr>
            <a:spLocks noGrp="1"/>
          </p:cNvSpPr>
          <p:nvPr>
            <p:ph type="dt" sz="half" idx="2"/>
          </p:nvPr>
        </p:nvSpPr>
        <p:spPr/>
        <p:txBody>
          <a:bodyPr/>
          <a:lstStyle/>
          <a:p>
            <a:fld id="{FDAF1789-E4A0-F142-947E-8660061849DC}" type="datetime2">
              <a:rPr lang="en-GB" smtClean="0"/>
              <a:t>Wednesday, 06 April 2022</a:t>
            </a:fld>
            <a:endParaRPr lang="en-GB"/>
          </a:p>
        </p:txBody>
      </p:sp>
      <p:sp>
        <p:nvSpPr>
          <p:cNvPr id="3" name="Footer Placeholder 2">
            <a:extLst>
              <a:ext uri="{FF2B5EF4-FFF2-40B4-BE49-F238E27FC236}">
                <a16:creationId xmlns:a16="http://schemas.microsoft.com/office/drawing/2014/main" id="{B1A56EA2-8DB1-7A4D-A150-B096A9E6BBFF}"/>
              </a:ext>
            </a:extLst>
          </p:cNvPr>
          <p:cNvSpPr>
            <a:spLocks noGrp="1"/>
          </p:cNvSpPr>
          <p:nvPr>
            <p:ph type="ftr" sz="quarter" idx="3"/>
          </p:nvPr>
        </p:nvSpPr>
        <p:spPr/>
        <p:txBody>
          <a:bodyPr/>
          <a:lstStyle/>
          <a:p>
            <a:pPr hangingPunct="1"/>
            <a:r>
              <a:rPr lang="en-GB" b="0"/>
              <a:t>Digital Twin Hub</a:t>
            </a:r>
          </a:p>
        </p:txBody>
      </p:sp>
      <p:sp>
        <p:nvSpPr>
          <p:cNvPr id="4" name="Slide Number Placeholder 3">
            <a:extLst>
              <a:ext uri="{FF2B5EF4-FFF2-40B4-BE49-F238E27FC236}">
                <a16:creationId xmlns:a16="http://schemas.microsoft.com/office/drawing/2014/main" id="{FBD54AC9-1214-CA42-8C9E-BB800DF63349}"/>
              </a:ext>
            </a:extLst>
          </p:cNvPr>
          <p:cNvSpPr>
            <a:spLocks noGrp="1"/>
          </p:cNvSpPr>
          <p:nvPr>
            <p:ph type="sldNum" sz="quarter" idx="4"/>
          </p:nvPr>
        </p:nvSpPr>
        <p:spPr/>
        <p:txBody>
          <a:bodyPr/>
          <a:lstStyle/>
          <a:p>
            <a:fld id="{A69AFCB7-F770-D14E-80C8-C63F247317B5}" type="slidenum">
              <a:rPr lang="en-US" smtClean="0"/>
              <a:pPr/>
              <a:t>10</a:t>
            </a:fld>
            <a:endParaRPr lang="en-US"/>
          </a:p>
        </p:txBody>
      </p:sp>
      <p:sp>
        <p:nvSpPr>
          <p:cNvPr id="12" name="Progressing">
            <a:extLst>
              <a:ext uri="{FF2B5EF4-FFF2-40B4-BE49-F238E27FC236}">
                <a16:creationId xmlns:a16="http://schemas.microsoft.com/office/drawing/2014/main" id="{091700D6-DF7E-8A4F-84FD-2173FEDD4EF5}"/>
              </a:ext>
            </a:extLst>
          </p:cNvPr>
          <p:cNvSpPr txBox="1"/>
          <p:nvPr/>
        </p:nvSpPr>
        <p:spPr>
          <a:xfrm>
            <a:off x="2956491" y="2925158"/>
            <a:ext cx="5288418" cy="45454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lgn="l">
              <a:lnSpc>
                <a:spcPct val="70000"/>
              </a:lnSpc>
              <a:defRPr sz="4200" b="0">
                <a:latin typeface="Solanel Light"/>
                <a:ea typeface="Solanel Light"/>
                <a:cs typeface="Solanel Light"/>
                <a:sym typeface="Solanel Light"/>
              </a:defRPr>
            </a:lvl1pPr>
          </a:lstStyle>
          <a:p>
            <a:pPr algn="ctr"/>
            <a:r>
              <a:rPr lang="en-GB" sz="3200">
                <a:latin typeface="Arial" panose="020B0604020202020204" pitchFamily="34" charset="0"/>
                <a:cs typeface="Arial" panose="020B0604020202020204" pitchFamily="34" charset="0"/>
              </a:rPr>
              <a:t>Gemini Principles</a:t>
            </a:r>
            <a:endParaRPr sz="3200">
              <a:latin typeface="Arial" panose="020B0604020202020204" pitchFamily="34" charset="0"/>
              <a:cs typeface="Arial" panose="020B0604020202020204" pitchFamily="34" charset="0"/>
            </a:endParaRPr>
          </a:p>
        </p:txBody>
      </p:sp>
      <p:pic>
        <p:nvPicPr>
          <p:cNvPr id="13" name="Picture 12" descr="A picture containing sitting, mounted, silver&#10;&#10;Description automatically generated">
            <a:extLst>
              <a:ext uri="{FF2B5EF4-FFF2-40B4-BE49-F238E27FC236}">
                <a16:creationId xmlns:a16="http://schemas.microsoft.com/office/drawing/2014/main" id="{D508FEED-92A9-A140-BC96-BD259C82E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2450" y="4051046"/>
            <a:ext cx="7556500" cy="5321300"/>
          </a:xfrm>
          <a:prstGeom prst="rect">
            <a:avLst/>
          </a:prstGeom>
        </p:spPr>
      </p:pic>
      <p:sp>
        <p:nvSpPr>
          <p:cNvPr id="14" name="Progressing">
            <a:extLst>
              <a:ext uri="{FF2B5EF4-FFF2-40B4-BE49-F238E27FC236}">
                <a16:creationId xmlns:a16="http://schemas.microsoft.com/office/drawing/2014/main" id="{03737A99-DB0C-1449-84AF-75CCDE493DD7}"/>
              </a:ext>
            </a:extLst>
          </p:cNvPr>
          <p:cNvSpPr txBox="1"/>
          <p:nvPr/>
        </p:nvSpPr>
        <p:spPr>
          <a:xfrm>
            <a:off x="10235856" y="2671031"/>
            <a:ext cx="4735110" cy="96436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lgn="l">
              <a:lnSpc>
                <a:spcPct val="70000"/>
              </a:lnSpc>
              <a:defRPr sz="4200" b="0">
                <a:latin typeface="Solanel Light"/>
                <a:ea typeface="Solanel Light"/>
                <a:cs typeface="Solanel Light"/>
                <a:sym typeface="Solanel Light"/>
              </a:defRPr>
            </a:lvl1pPr>
          </a:lstStyle>
          <a:p>
            <a:pPr algn="ctr">
              <a:lnSpc>
                <a:spcPct val="100000"/>
              </a:lnSpc>
            </a:pPr>
            <a:r>
              <a:rPr lang="en-GB" sz="2800">
                <a:latin typeface="Arial" panose="020B0604020202020204" pitchFamily="34" charset="0"/>
                <a:cs typeface="Arial" panose="020B0604020202020204" pitchFamily="34" charset="0"/>
              </a:rPr>
              <a:t>Information Management Framework</a:t>
            </a:r>
            <a:endParaRPr sz="2800">
              <a:latin typeface="Arial" panose="020B0604020202020204" pitchFamily="34" charset="0"/>
              <a:cs typeface="Arial" panose="020B0604020202020204" pitchFamily="34" charset="0"/>
            </a:endParaRPr>
          </a:p>
        </p:txBody>
      </p:sp>
      <p:pic>
        <p:nvPicPr>
          <p:cNvPr id="16" name="Picture 15" descr="A picture containing game&#10;&#10;Description automatically generated">
            <a:extLst>
              <a:ext uri="{FF2B5EF4-FFF2-40B4-BE49-F238E27FC236}">
                <a16:creationId xmlns:a16="http://schemas.microsoft.com/office/drawing/2014/main" id="{53B6EE62-D469-FD4A-AC2C-9E61F2269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9761" y="4355846"/>
            <a:ext cx="5067300" cy="4711700"/>
          </a:xfrm>
          <a:prstGeom prst="rect">
            <a:avLst/>
          </a:prstGeom>
        </p:spPr>
      </p:pic>
    </p:spTree>
    <p:extLst>
      <p:ext uri="{BB962C8B-B14F-4D97-AF65-F5344CB8AC3E}">
        <p14:creationId xmlns:p14="http://schemas.microsoft.com/office/powerpoint/2010/main" val="3118872073"/>
      </p:ext>
    </p:extLst>
  </p:cSld>
  <p:clrMapOvr>
    <a:masterClrMapping/>
  </p:clrMapOvr>
</p:sld>
</file>

<file path=ppt/theme/theme1.xml><?xml version="1.0" encoding="utf-8"?>
<a:theme xmlns:a="http://schemas.openxmlformats.org/drawingml/2006/main" name="Master">
  <a:themeElements>
    <a:clrScheme name="DT Hub">
      <a:dk1>
        <a:srgbClr val="000000"/>
      </a:dk1>
      <a:lt1>
        <a:srgbClr val="FFFFFF"/>
      </a:lt1>
      <a:dk2>
        <a:srgbClr val="44546A"/>
      </a:dk2>
      <a:lt2>
        <a:srgbClr val="E7E6E6"/>
      </a:lt2>
      <a:accent1>
        <a:srgbClr val="6D2F79"/>
      </a:accent1>
      <a:accent2>
        <a:srgbClr val="006FB9"/>
      </a:accent2>
      <a:accent3>
        <a:srgbClr val="6DA9DD"/>
      </a:accent3>
      <a:accent4>
        <a:srgbClr val="DC1D36"/>
      </a:accent4>
      <a:accent5>
        <a:srgbClr val="60A843"/>
      </a:accent5>
      <a:accent6>
        <a:srgbClr val="F18A1F"/>
      </a:accent6>
      <a:hlink>
        <a:srgbClr val="000C19"/>
      </a:hlink>
      <a:folHlink>
        <a:srgbClr val="60256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44bf080-214f-403b-a9fc-8e96467922da">
      <Terms xmlns="http://schemas.microsoft.com/office/infopath/2007/PartnerControls"/>
    </lcf76f155ced4ddcb4097134ff3c332f>
    <TaxCatchAll xmlns="4802f5d8-eb31-4047-8075-bf0e2351b4f3" xsi:nil="true"/>
    <SharedWithUsers xmlns="4802f5d8-eb31-4047-8075-bf0e2351b4f3">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2B6C4C8B62A24E8FF6C1BEB6F9A092" ma:contentTypeVersion="" ma:contentTypeDescription="Create a new document." ma:contentTypeScope="" ma:versionID="dc1890082621a5153809030bc6b92479">
  <xsd:schema xmlns:xsd="http://www.w3.org/2001/XMLSchema" xmlns:xs="http://www.w3.org/2001/XMLSchema" xmlns:p="http://schemas.microsoft.com/office/2006/metadata/properties" xmlns:ns2="144bf080-214f-403b-a9fc-8e96467922da" xmlns:ns3="4802f5d8-eb31-4047-8075-bf0e2351b4f3" targetNamespace="http://schemas.microsoft.com/office/2006/metadata/properties" ma:root="true" ma:fieldsID="46d612c2249a9b9a3d588b45dfa4237c" ns2:_="" ns3:_="">
    <xsd:import namespace="144bf080-214f-403b-a9fc-8e96467922da"/>
    <xsd:import namespace="4802f5d8-eb31-4047-8075-bf0e2351b4f3"/>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4bf080-214f-403b-a9fc-8e96467922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27f011-1a9c-4bbb-bffd-f61e666ec8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02f5d8-eb31-4047-8075-bf0e2351b4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3AC9188-47C3-4291-B5BD-CBF5A6E6AC45}" ma:internalName="TaxCatchAll" ma:showField="CatchAllData" ma:web="{35e35c9c-636f-4744-a336-fb593c87f8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D34A3-1082-4B30-AEBA-640D24FEAF32}">
  <ds:schemaRefs>
    <ds:schemaRef ds:uri="http://schemas.microsoft.com/sharepoint/v3/contenttype/forms"/>
  </ds:schemaRefs>
</ds:datastoreItem>
</file>

<file path=customXml/itemProps2.xml><?xml version="1.0" encoding="utf-8"?>
<ds:datastoreItem xmlns:ds="http://schemas.openxmlformats.org/officeDocument/2006/customXml" ds:itemID="{7E9F9684-2606-44DF-AE4B-362F65D335BC}">
  <ds:schemaRefs>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elements/1.1/"/>
    <ds:schemaRef ds:uri="144bf080-214f-403b-a9fc-8e96467922da"/>
    <ds:schemaRef ds:uri="http://schemas.openxmlformats.org/package/2006/metadata/core-properties"/>
    <ds:schemaRef ds:uri="4802f5d8-eb31-4047-8075-bf0e2351b4f3"/>
    <ds:schemaRef ds:uri="http://www.w3.org/XML/1998/namespace"/>
    <ds:schemaRef ds:uri="http://purl.org/dc/dcmitype/"/>
  </ds:schemaRefs>
</ds:datastoreItem>
</file>

<file path=customXml/itemProps3.xml><?xml version="1.0" encoding="utf-8"?>
<ds:datastoreItem xmlns:ds="http://schemas.openxmlformats.org/officeDocument/2006/customXml" ds:itemID="{5B76FB5B-7834-44FB-A540-3EFE9C9A1BCF}"/>
</file>

<file path=docProps/app.xml><?xml version="1.0" encoding="utf-8"?>
<Properties xmlns="http://schemas.openxmlformats.org/officeDocument/2006/extended-properties" xmlns:vt="http://schemas.openxmlformats.org/officeDocument/2006/docPropsVTypes">
  <Template/>
  <TotalTime>0</TotalTime>
  <Words>2195</Words>
  <Application>Microsoft Office PowerPoint</Application>
  <PresentationFormat>Custom</PresentationFormat>
  <Paragraphs>250</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Helvetica Neue</vt:lpstr>
      <vt:lpstr>Master</vt:lpstr>
      <vt:lpstr>The DT Hub</vt:lpstr>
      <vt:lpstr>PowerPoint Presentation</vt:lpstr>
      <vt:lpstr>The nation’s digital twins</vt:lpstr>
      <vt:lpstr>Bringing together</vt:lpstr>
      <vt:lpstr>Bringing together</vt:lpstr>
      <vt:lpstr>What is the National Digital Twin programme?</vt:lpstr>
      <vt:lpstr>What’s happened so far?</vt:lpstr>
      <vt:lpstr>PowerPoint Presentation</vt:lpstr>
      <vt:lpstr>PowerPoint Presentation</vt:lpstr>
      <vt:lpstr>PowerPoint Presentation</vt:lpstr>
      <vt:lpstr>Bringing together</vt:lpstr>
      <vt:lpstr>What is the DT Hub?</vt:lpstr>
      <vt:lpstr>What are the objectives of the DT Hub?</vt:lpstr>
      <vt:lpstr>What are the short term vs long term goals?</vt:lpstr>
      <vt:lpstr>The sum of our parts</vt:lpstr>
      <vt:lpstr>Who is it for?</vt:lpstr>
      <vt:lpstr>Founding members</vt:lpstr>
      <vt:lpstr>What’s in it for everyone?</vt:lpstr>
      <vt:lpstr>How and when to get involved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Robasto</dc:creator>
  <cp:lastModifiedBy>Tom Twitchett</cp:lastModifiedBy>
  <cp:revision>3</cp:revision>
  <dcterms:modified xsi:type="dcterms:W3CDTF">2022-04-06T12:28:06Z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0x0101000B2B6C4C8B62A24E8FF6C1BEB6F9A092</vt:lpwstr>
  </property>
  <property fmtid="{D5CDD505-2E9C-101B-9397-08002B2CF9AE}" pid="3" name="Order">
    <vt:r8>1220700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Use">
    <vt:lpwstr>Confidential</vt:lpwstr>
  </property>
  <property fmtid="{D5CDD505-2E9C-101B-9397-08002B2CF9AE}" pid="9" name="Document owner">
    <vt:lpwstr/>
  </property>
  <property fmtid="{D5CDD505-2E9C-101B-9397-08002B2CF9AE}" pid="10" name="SharedWithUsers">
    <vt:lpwstr/>
  </property>
  <property fmtid="{D5CDD505-2E9C-101B-9397-08002B2CF9AE}" pid="11" name="Openness">
    <vt:lpwstr>Confidential</vt:lpwstr>
  </property>
  <property fmtid="{D5CDD505-2E9C-101B-9397-08002B2CF9AE}" pid="12" name="MediaServiceImageTags">
    <vt:lpwstr/>
  </property>
</Properties>
</file>