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5" r:id="rId7"/>
    <p:sldId id="258" r:id="rId8"/>
    <p:sldId id="259" r:id="rId9"/>
    <p:sldId id="270" r:id="rId10"/>
    <p:sldId id="260" r:id="rId11"/>
    <p:sldId id="268" r:id="rId12"/>
    <p:sldId id="261" r:id="rId13"/>
    <p:sldId id="262" r:id="rId14"/>
    <p:sldId id="269" r:id="rId15"/>
    <p:sldId id="272" r:id="rId16"/>
    <p:sldId id="271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057"/>
    <a:srgbClr val="62CDF5"/>
    <a:srgbClr val="9ED18B"/>
    <a:srgbClr val="BCA0CB"/>
    <a:srgbClr val="F7E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92B59-7857-4E22-BC89-7AA5377CE880}" v="1" dt="2021-06-01T08:11:41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2F92-A0B5-409D-B996-A4C930AF0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8F33E-01A2-494C-A361-60245C2E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1646-613E-45CD-8CAB-80082EF6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82AD7-3D5C-482F-8FE0-D177B5F7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EC06-E64F-4E07-8911-66BEBD8D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1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E58A-7E09-4158-9A43-64A32B01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08539-765F-4BFE-8373-8A250D1C2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D3FAA-0181-4634-A9C9-FC660504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FD40-6CC8-4623-A77C-558BCD51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6F2A6-8E6A-4317-B41E-432E53D0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7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FF8AF-C5C6-43FE-B885-1E2AD4ED1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EED3C-4A73-4297-91B9-E0097420E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C1D56-269F-4E22-9763-7E868635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9F20-6714-4A84-B894-984D19B2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2AD98-69EB-4BC8-8274-D7F58D8A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0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AA18-FFE6-459C-AF39-D19D17EA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52D3-0C20-4D4A-883F-3CB0C91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4839-BDA5-410A-9D94-A36EEA79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44402-0ABE-46D7-A8DB-B8E016D6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037D-978C-4AD7-B128-533992CD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1680-AFAA-4730-8484-95723CC8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B052D-0141-4F7A-AA2B-B5DFB1C7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DFBA-2FDC-49E6-9ACA-A64DCAA4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E6E5-C178-4F6D-9F78-4AA963DA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4F75-28A8-41E4-9E56-F210B9A6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0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23FC-3CC6-4280-A01B-F5F78DE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47B3-204F-4CF6-950A-899FD13DA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78BCD-E8FF-4176-972E-6A9CA3A26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96F84-CB42-4544-9B90-0CA2DD55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B9CE-DF8B-4FEE-8987-421E5EE6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7B2C4-0231-47A0-A8B7-5109EC8C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375A-26C7-464B-86EB-9DC58CDE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824C5-E7D2-4A69-895A-15A3D6A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68D89-4220-40E0-B416-1917CC0CD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B62EC-1DA5-43DE-A21C-4836103A0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A3C61-E75F-44B1-8DF7-36900BDE0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01578-9447-4565-8CE1-B42460D0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20357-89C9-47C7-BFF7-71317524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D44C1-B4A3-4855-A01E-DE3E1C61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7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A82F-4264-480C-8517-25AF6E59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3EC59-2354-4878-ABA0-73B95BA2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D9187-1B45-42C5-B2BF-59CF1561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9EB0-795F-4932-B511-F83A51D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E0CF2-D744-4347-BB78-20C5766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1BB21-DC9B-4FCE-BB57-9581FC00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6744C-0234-4089-9550-BCC21997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5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305B-74E2-4236-90C0-DA5A574A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449D9-F3EF-431B-B787-7C0FAEA1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F073-16AB-4A5B-B8D1-4522D16E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B9ED9-76E0-493A-B1D4-139A10CB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55DD1-67BF-4626-B372-79691C77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B344-2FD2-4FD4-AD26-571C21B6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B353-005A-4402-ABC6-E832A84C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A7EF6-F290-45BE-8609-9EE51F3CB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B7AAC-39A1-4A26-BA93-24D8F1564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9260-3311-4ECC-8787-54E1A2FD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D320-F653-4426-B361-AF88980D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16FE6-C234-4A5C-AEDB-74DBFFC8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5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0E450-DBE8-4A2E-8D4E-C46527E9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BA032-117B-453E-AD21-10CE105F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E1E9-4B4A-469B-9ACA-265881018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6CB-F867-46A3-B48E-7D4980E358AE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1F47D-B681-49B1-8489-12D6DB159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BA47-2847-4CC3-A1D5-C614343B8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3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CFAE640F-DBFE-45D4-95FF-C366478B23A8}"/>
              </a:ext>
            </a:extLst>
          </p:cNvPr>
          <p:cNvSpPr txBox="1">
            <a:spLocks/>
          </p:cNvSpPr>
          <p:nvPr/>
        </p:nvSpPr>
        <p:spPr>
          <a:xfrm>
            <a:off x="1842698" y="2699328"/>
            <a:ext cx="8123337" cy="22883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200" dirty="0">
              <a:latin typeface="Avenir Next LT Pro Light" panose="020B0304020202020204" pitchFamily="34" charset="0"/>
            </a:endParaRPr>
          </a:p>
          <a:p>
            <a:r>
              <a:rPr lang="en-GB" sz="5200" b="1" dirty="0">
                <a:latin typeface="Avenir Next LT Pro Light" panose="020B0304020202020204" pitchFamily="34" charset="0"/>
              </a:rPr>
              <a:t> </a:t>
            </a:r>
            <a:r>
              <a:rPr lang="en-GB" sz="52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1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GB" sz="89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</a:t>
            </a:r>
          </a:p>
          <a:p>
            <a:r>
              <a:rPr lang="en-GB" sz="51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                            </a:t>
            </a: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for the built environment</a:t>
            </a:r>
            <a:br>
              <a:rPr lang="en-GB" sz="89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</a:br>
            <a:r>
              <a:rPr lang="en-GB" sz="89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</a:t>
            </a:r>
            <a:br>
              <a:rPr lang="en-GB" sz="5200" dirty="0">
                <a:latin typeface="Arial Nova Light" panose="020B0304020202020204" pitchFamily="34" charset="0"/>
              </a:rPr>
            </a:br>
            <a:endParaRPr lang="en-GB" sz="5200" dirty="0">
              <a:latin typeface="Arial Nova Light" panose="020B0304020202020204" pitchFamily="34" charset="0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FEBD3625-4D94-478D-A432-0056F0F9937D}"/>
              </a:ext>
            </a:extLst>
          </p:cNvPr>
          <p:cNvSpPr txBox="1">
            <a:spLocks/>
          </p:cNvSpPr>
          <p:nvPr/>
        </p:nvSpPr>
        <p:spPr>
          <a:xfrm>
            <a:off x="2861791" y="2182092"/>
            <a:ext cx="3529772" cy="1403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200" dirty="0">
              <a:latin typeface="Avenir Next LT Pro Light" panose="020B0304020202020204" pitchFamily="34" charset="0"/>
            </a:endParaRPr>
          </a:p>
          <a:p>
            <a:r>
              <a:rPr lang="en-GB" sz="2500" dirty="0">
                <a:latin typeface="Avenir Next LT Pro Light" panose="020B0304020202020204" pitchFamily="34" charset="0"/>
              </a:rPr>
              <a:t> </a:t>
            </a:r>
            <a:r>
              <a:rPr lang="en-GB" sz="25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7800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br>
              <a:rPr lang="en-GB" sz="11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</a:br>
            <a:r>
              <a:rPr lang="en-GB" sz="11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</a:t>
            </a:r>
            <a:br>
              <a:rPr lang="en-GB" sz="7000" dirty="0">
                <a:latin typeface="Arial Nova Light" panose="020B0304020202020204" pitchFamily="34" charset="0"/>
              </a:rPr>
            </a:br>
            <a:endParaRPr lang="en-GB" sz="70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0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7" y="234171"/>
            <a:ext cx="11456334" cy="812595"/>
          </a:xfrm>
        </p:spPr>
        <p:txBody>
          <a:bodyPr>
            <a:normAutofit/>
          </a:bodyPr>
          <a:lstStyle/>
          <a:p>
            <a:pPr marL="719455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esir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62CDF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79BAAB3-E696-4F01-976F-A14AEA0F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0" y="1274618"/>
            <a:ext cx="10395961" cy="5046353"/>
          </a:xfrm>
        </p:spPr>
      </p:pic>
    </p:spTree>
    <p:extLst>
      <p:ext uri="{BB962C8B-B14F-4D97-AF65-F5344CB8AC3E}">
        <p14:creationId xmlns:p14="http://schemas.microsoft.com/office/powerpoint/2010/main" val="200260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1" y="243407"/>
            <a:ext cx="6550978" cy="81259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Enablers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EBA05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3D937-CD4D-4431-A3B1-C84702CC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262" y="1054991"/>
            <a:ext cx="9664817" cy="538674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believe that we can make Our Vision a reality,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only if we all play our part with energy, coordination and purpose, making use of the advanced array of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enablers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we now have at our disposal.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F6FC8F-217C-4B01-AB85-B8D6E8D0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2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1" y="243407"/>
            <a:ext cx="6550978" cy="81259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Enablers –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increasing integration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EBA05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3D937-CD4D-4431-A3B1-C84702CC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35" y="2113014"/>
            <a:ext cx="10515600" cy="5386743"/>
          </a:xfrm>
        </p:spPr>
        <p:txBody>
          <a:bodyPr>
            <a:normAutofit/>
          </a:bodyPr>
          <a:lstStyle/>
          <a:p>
            <a:endParaRPr lang="en-US" sz="1800" b="1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 skills, capabilities and more collaborative ways of working.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haring of processes and information across traditional silos.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ynamic partnerships between government, industry, academia and the users of the built environment.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Outcome-focused collaborative delivery models.</a:t>
            </a:r>
            <a:endParaRPr lang="en-GB" b="1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F6FC8F-217C-4B01-AB85-B8D6E8D0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8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1" y="243407"/>
            <a:ext cx="6550978" cy="81259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Enablers –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Fourth Industrial Revolution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EBA05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3D937-CD4D-4431-A3B1-C84702CC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362891"/>
            <a:ext cx="10515600" cy="5386743"/>
          </a:xfrm>
        </p:spPr>
        <p:txBody>
          <a:bodyPr>
            <a:normAutofit/>
          </a:bodyPr>
          <a:lstStyle/>
          <a:p>
            <a:pPr marL="490855" marR="46990" indent="0">
              <a:lnSpc>
                <a:spcPct val="110000"/>
              </a:lnSpc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0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en-US" sz="20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20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en-US" sz="20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increasingly cyber-physical,</a:t>
            </a:r>
            <a:r>
              <a:rPr lang="en-US" sz="20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20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US" sz="20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capabilities and</a:t>
            </a:r>
            <a:r>
              <a:rPr lang="en-US" sz="2000" spc="-1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US" sz="2000" spc="-1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1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sz="2000" spc="-1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spc="-1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intervene effectively</a:t>
            </a:r>
            <a:r>
              <a:rPr lang="en-US" sz="2000" spc="-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-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comple</a:t>
            </a:r>
            <a:r>
              <a:rPr lang="en-U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spc="-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systems: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"/>
              </a:spcBef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SzPts val="1100"/>
              <a:tabLst>
                <a:tab pos="909955" algn="l"/>
              </a:tabLst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en-US" sz="1600" b="1" spc="-2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spc="-2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US" sz="1600" spc="-2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16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en-US" sz="1600" spc="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16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spc="1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600" spc="1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1600" spc="1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-15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600" spc="-15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16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"/>
              </a:spcBef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91160" lvl="1">
              <a:lnSpc>
                <a:spcPct val="110000"/>
              </a:lnSpc>
              <a:buSzPts val="1100"/>
              <a:tabLst>
                <a:tab pos="909955" algn="l"/>
              </a:tabLst>
            </a:pPr>
            <a:r>
              <a:rPr lang="en-US" sz="1600" b="1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ools</a:t>
            </a:r>
            <a:r>
              <a:rPr lang="en-US" sz="1600" b="1" spc="-1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1600" spc="-1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things,</a:t>
            </a:r>
            <a:r>
              <a:rPr lang="en-US" sz="1600" spc="-1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en-US" sz="1600" spc="1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en-US" sz="16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spc="-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en-US" sz="16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reality,</a:t>
            </a:r>
            <a:r>
              <a:rPr lang="en-US" sz="16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robotics</a:t>
            </a:r>
            <a:r>
              <a:rPr lang="en-US" sz="16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en-US" sz="1600" spc="-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1600" spc="-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twins.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F6FC8F-217C-4B01-AB85-B8D6E8D0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E8775-8EC6-429A-85A6-B93D66B5D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2" t="80127" r="53486" b="9719"/>
          <a:stretch/>
        </p:blipFill>
        <p:spPr>
          <a:xfrm>
            <a:off x="1796945" y="4296497"/>
            <a:ext cx="7513892" cy="14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1" y="243407"/>
            <a:ext cx="7373099" cy="81259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Enablers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driving digitalisation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EBA05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3D937-CD4D-4431-A3B1-C84702CC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001"/>
            <a:ext cx="10515600" cy="5386743"/>
          </a:xfrm>
        </p:spPr>
        <p:txBody>
          <a:bodyPr>
            <a:normAutofit/>
          </a:bodyPr>
          <a:lstStyle/>
          <a:p>
            <a:endParaRPr lang="en-US" sz="2400" b="1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291465" marR="937895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Digitalisation</a:t>
            </a:r>
            <a:r>
              <a:rPr lang="en-US" sz="2400" b="1" spc="8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fundamentally</a:t>
            </a:r>
            <a:r>
              <a:rPr lang="en-U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about enabling</a:t>
            </a:r>
            <a:r>
              <a:rPr lang="en-US" sz="2400" spc="-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people: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135"/>
              </a:spcBef>
              <a:buSzPts val="1300"/>
              <a:tabLst>
                <a:tab pos="5207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17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</a:t>
            </a:r>
            <a:r>
              <a:rPr lang="en-US" spc="-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</a:t>
            </a:r>
            <a:r>
              <a:rPr lang="en-US" spc="-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effectively</a:t>
            </a:r>
            <a:endParaRPr lang="en-GB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85"/>
              </a:spcBef>
              <a:buSzPts val="1300"/>
              <a:tabLst>
                <a:tab pos="5207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15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improve</a:t>
            </a:r>
            <a:r>
              <a:rPr lang="en-US" spc="-15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processes</a:t>
            </a:r>
            <a:endParaRPr lang="en-GB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85"/>
              </a:spcBef>
              <a:buSzPts val="1300"/>
              <a:tabLst>
                <a:tab pos="5207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1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</a:t>
            </a:r>
            <a:r>
              <a:rPr lang="en-US" spc="-1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technology</a:t>
            </a:r>
            <a:r>
              <a:rPr lang="en-US" spc="-1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wisely</a:t>
            </a:r>
            <a:endParaRPr lang="en-GB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en-US" sz="2400" spc="1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n-US" sz="2400" b="1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</a:t>
            </a:r>
            <a:r>
              <a:rPr lang="en-US" sz="2400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400" spc="-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n-US" sz="2400" i="1" spc="-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2400" i="1" spc="-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spc="-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US" sz="2400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n-US" sz="2400" i="1" spc="-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n-US" sz="2400" i="1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400" spc="-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4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n-US" sz="2400" i="1" spc="-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4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spc="-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en-US" sz="2400" i="1" spc="-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decisions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en-US" sz="2400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en-US" sz="2400" i="1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F6FC8F-217C-4B01-AB85-B8D6E8D0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04BD8-4366-463A-8C85-40195C10975A}"/>
              </a:ext>
            </a:extLst>
          </p:cNvPr>
          <p:cNvSpPr txBox="1"/>
          <p:nvPr/>
        </p:nvSpPr>
        <p:spPr>
          <a:xfrm>
            <a:off x="3043312" y="5166714"/>
            <a:ext cx="190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BA057"/>
                </a:solidFill>
              </a:rPr>
              <a:t>right information</a:t>
            </a:r>
          </a:p>
          <a:p>
            <a:pPr algn="ctr"/>
            <a:r>
              <a:rPr lang="en-GB" b="1" dirty="0">
                <a:solidFill>
                  <a:srgbClr val="EBA057"/>
                </a:solidFill>
              </a:rPr>
              <a:t>right time</a:t>
            </a:r>
            <a:endParaRPr lang="en-GB" dirty="0">
              <a:solidFill>
                <a:srgbClr val="EBA05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25FEC0-6106-4280-AE46-22E16742110E}"/>
              </a:ext>
            </a:extLst>
          </p:cNvPr>
          <p:cNvSpPr txBox="1"/>
          <p:nvPr/>
        </p:nvSpPr>
        <p:spPr>
          <a:xfrm>
            <a:off x="5987168" y="516671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BA057"/>
                </a:solidFill>
              </a:rPr>
              <a:t>better decisions</a:t>
            </a:r>
          </a:p>
          <a:p>
            <a:r>
              <a:rPr lang="en-GB" b="1" dirty="0">
                <a:solidFill>
                  <a:srgbClr val="EBA057"/>
                </a:solidFill>
              </a:rPr>
              <a:t>better outcomes</a:t>
            </a:r>
            <a:endParaRPr lang="en-GB" dirty="0">
              <a:solidFill>
                <a:srgbClr val="EBA05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BDC6B0-F830-421B-A00C-922418DD2B1C}"/>
              </a:ext>
            </a:extLst>
          </p:cNvPr>
          <p:cNvSpPr txBox="1"/>
          <p:nvPr/>
        </p:nvSpPr>
        <p:spPr>
          <a:xfrm>
            <a:off x="5068174" y="5155668"/>
            <a:ext cx="85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EBA057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155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0F62A8-C1A3-49B5-9B56-037C8AB74BAB}"/>
              </a:ext>
            </a:extLst>
          </p:cNvPr>
          <p:cNvSpPr txBox="1">
            <a:spLocks/>
          </p:cNvSpPr>
          <p:nvPr/>
        </p:nvSpPr>
        <p:spPr>
          <a:xfrm>
            <a:off x="9218342" y="0"/>
            <a:ext cx="2973658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236788"/>
            <a:ext cx="4586966" cy="1010829"/>
          </a:xfrm>
        </p:spPr>
        <p:txBody>
          <a:bodyPr>
            <a:normAutofit/>
          </a:bodyPr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Realising the Vision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25519-D743-433F-BD9F-C2C92EBF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47" y="1137631"/>
            <a:ext cx="10698068" cy="53633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BF8179-C030-42ED-A0B6-DD705E295E9F}"/>
              </a:ext>
            </a:extLst>
          </p:cNvPr>
          <p:cNvSpPr txBox="1">
            <a:spLocks/>
          </p:cNvSpPr>
          <p:nvPr/>
        </p:nvSpPr>
        <p:spPr>
          <a:xfrm>
            <a:off x="9341005" y="2977377"/>
            <a:ext cx="2490439" cy="3880624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BE808-02BD-4A4F-A188-9A6E14A513A4}"/>
              </a:ext>
            </a:extLst>
          </p:cNvPr>
          <p:cNvSpPr txBox="1"/>
          <p:nvPr/>
        </p:nvSpPr>
        <p:spPr>
          <a:xfrm>
            <a:off x="918118" y="1147575"/>
            <a:ext cx="2750633" cy="1478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3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FB13A-EB7F-4669-863D-D9DF6017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3"/>
          <a:stretch/>
        </p:blipFill>
        <p:spPr>
          <a:xfrm>
            <a:off x="5360565" y="177990"/>
            <a:ext cx="5534277" cy="6668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D0C972-DB9F-4CC9-BAE2-F93F46E1CB01}"/>
              </a:ext>
            </a:extLst>
          </p:cNvPr>
          <p:cNvSpPr txBox="1">
            <a:spLocks/>
          </p:cNvSpPr>
          <p:nvPr/>
        </p:nvSpPr>
        <p:spPr>
          <a:xfrm>
            <a:off x="10972801" y="0"/>
            <a:ext cx="1219200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9318F-347A-4234-B995-AC25CFB63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" r="80617"/>
          <a:stretch/>
        </p:blipFill>
        <p:spPr>
          <a:xfrm>
            <a:off x="3961061" y="189569"/>
            <a:ext cx="1399504" cy="6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236788"/>
            <a:ext cx="3621505" cy="1010829"/>
          </a:xfrm>
        </p:spPr>
        <p:txBody>
          <a:bodyPr>
            <a:normAutofit/>
          </a:bodyPr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1BA5CD-19EB-46FC-863C-8A725B2C21AE}"/>
              </a:ext>
            </a:extLst>
          </p:cNvPr>
          <p:cNvSpPr txBox="1">
            <a:spLocks/>
          </p:cNvSpPr>
          <p:nvPr/>
        </p:nvSpPr>
        <p:spPr>
          <a:xfrm>
            <a:off x="10972801" y="0"/>
            <a:ext cx="1219200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018B0-A8AD-4D97-B1FA-C7EFC1DD4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78"/>
          <a:stretch/>
        </p:blipFill>
        <p:spPr>
          <a:xfrm>
            <a:off x="874296" y="1012091"/>
            <a:ext cx="3831519" cy="5515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ADE6F-E43F-4EA2-B5B1-17C60307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0"/>
          <a:stretch/>
        </p:blipFill>
        <p:spPr>
          <a:xfrm>
            <a:off x="5494187" y="2388413"/>
            <a:ext cx="3720070" cy="4010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47DA4-E41F-4647-ABFD-24C8D5C73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21" b="2463"/>
          <a:stretch/>
        </p:blipFill>
        <p:spPr>
          <a:xfrm>
            <a:off x="5494187" y="1246267"/>
            <a:ext cx="4082000" cy="12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52" y="244354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Vision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014973" y="1612546"/>
            <a:ext cx="8556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uilt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licit</a:t>
            </a:r>
            <a:r>
              <a:rPr lang="en-US" sz="24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urish</a:t>
            </a:r>
            <a:r>
              <a:rPr lang="en-US" sz="2400" spc="2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en-US" sz="2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B25366-0AE5-4684-8724-C9CAA0A87280}"/>
              </a:ext>
            </a:extLst>
          </p:cNvPr>
          <p:cNvSpPr txBox="1"/>
          <p:nvPr/>
        </p:nvSpPr>
        <p:spPr>
          <a:xfrm>
            <a:off x="1014973" y="4945823"/>
            <a:ext cx="7961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en-US" sz="1800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n-US" sz="1800" b="1" spc="-1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built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en-US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8CAAD-D5C8-4B8B-A962-6BA8697AA1B9}"/>
              </a:ext>
            </a:extLst>
          </p:cNvPr>
          <p:cNvSpPr txBox="1"/>
          <p:nvPr/>
        </p:nvSpPr>
        <p:spPr>
          <a:xfrm>
            <a:off x="1014973" y="4102443"/>
            <a:ext cx="76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built and natural environments are complex and interconnected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are essential for our wellbeing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70EB9-0CC0-46C0-9C64-207E6B639EE7}"/>
              </a:ext>
            </a:extLst>
          </p:cNvPr>
          <p:cNvSpPr txBox="1"/>
          <p:nvPr/>
        </p:nvSpPr>
        <p:spPr>
          <a:xfrm>
            <a:off x="1014973" y="2898962"/>
            <a:ext cx="79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is only when we shift our focus from creating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environment to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enabled by it that people and nature can thrive together for the generations to come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5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632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74682-3C08-4519-B77A-E06045D1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uilt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2400" spc="15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igno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atest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chall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spc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pc="-2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erdependen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15265" marR="4953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emic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spc="-1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hasise</a:t>
            </a:r>
            <a:r>
              <a:rPr lang="en-US" sz="2400" spc="-1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7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400" spc="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ities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spc="-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1800" spc="-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ellbeing</a:t>
            </a:r>
            <a:r>
              <a:rPr lang="en-US" sz="1800" spc="-18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is</a:t>
            </a:r>
            <a:r>
              <a:rPr lang="en-US" sz="1800" spc="-18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crucial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1455" lvl="1">
              <a:lnSpc>
                <a:spcPct val="11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en-US" sz="18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1800" spc="-1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</a:t>
            </a:r>
            <a:r>
              <a:rPr lang="en-US" sz="18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Change</a:t>
            </a:r>
            <a:r>
              <a:rPr lang="en-US" sz="18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can</a:t>
            </a:r>
            <a:r>
              <a:rPr lang="en-US" sz="18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happen</a:t>
            </a:r>
            <a:r>
              <a:rPr lang="en-US" sz="1800" spc="-9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quickly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spc="-2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1800" spc="-3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en-US" sz="18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need</a:t>
            </a:r>
            <a:r>
              <a:rPr lang="en-US" sz="18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to</a:t>
            </a:r>
            <a:r>
              <a:rPr lang="en-US" sz="18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get</a:t>
            </a:r>
            <a:r>
              <a:rPr lang="en-US" sz="18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more</a:t>
            </a:r>
            <a:r>
              <a:rPr lang="en-US" sz="18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from</a:t>
            </a:r>
            <a:r>
              <a:rPr lang="en-US" sz="18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less</a:t>
            </a:r>
            <a:endParaRPr lang="en-GB" sz="18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85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0711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Choices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last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8" name="Content Placeholder 7" descr="Engineering drawing&#10;&#10;Description automatically generated">
            <a:extLst>
              <a:ext uri="{FF2B5EF4-FFF2-40B4-BE49-F238E27FC236}">
                <a16:creationId xmlns:a16="http://schemas.microsoft.com/office/drawing/2014/main" id="{161ED724-4596-49AA-8B47-C649B164A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42" y="1488922"/>
            <a:ext cx="7292654" cy="29070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DEDB5-EBF1-4734-8821-8578CFF8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8" t="55780" r="14610" b="27951"/>
          <a:stretch/>
        </p:blipFill>
        <p:spPr>
          <a:xfrm>
            <a:off x="1307281" y="4395990"/>
            <a:ext cx="8045544" cy="22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4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4965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Improving outcomes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use is at the centre of the built environment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46B7070E-14C1-46E6-9325-ABDE9998A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40" y="1501136"/>
            <a:ext cx="6078528" cy="4899732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BCA0C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632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Aligned outcomes</a:t>
            </a: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42C827EE-8D20-44ED-B927-7DC7A3601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77" y="257446"/>
            <a:ext cx="2776693" cy="634310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BCA0C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7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1" y="243407"/>
            <a:ext cx="10449571" cy="81259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‘system of systems’ working healthily in balance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A863C7-447E-4632-9023-9FD91ADECD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9ED18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11FBFAA-9E88-4684-983B-C2E6D5183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3" y="1362891"/>
            <a:ext cx="10266302" cy="5218021"/>
          </a:xfrm>
        </p:spPr>
      </p:pic>
    </p:spTree>
    <p:extLst>
      <p:ext uri="{BB962C8B-B14F-4D97-AF65-F5344CB8AC3E}">
        <p14:creationId xmlns:p14="http://schemas.microsoft.com/office/powerpoint/2010/main" val="150507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6C4C8B62A24E8FF6C1BEB6F9A092" ma:contentTypeVersion="" ma:contentTypeDescription="Create a new document." ma:contentTypeScope="" ma:versionID="dc1890082621a5153809030bc6b92479">
  <xsd:schema xmlns:xsd="http://www.w3.org/2001/XMLSchema" xmlns:xs="http://www.w3.org/2001/XMLSchema" xmlns:p="http://schemas.microsoft.com/office/2006/metadata/properties" xmlns:ns2="144bf080-214f-403b-a9fc-8e96467922da" xmlns:ns3="4802f5d8-eb31-4047-8075-bf0e2351b4f3" targetNamespace="http://schemas.microsoft.com/office/2006/metadata/properties" ma:root="true" ma:fieldsID="46d612c2249a9b9a3d588b45dfa4237c" ns2:_="" ns3:_="">
    <xsd:import namespace="144bf080-214f-403b-a9fc-8e96467922da"/>
    <xsd:import namespace="4802f5d8-eb31-4047-8075-bf0e2351b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bf080-214f-403b-a9fc-8e9646792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27f011-1a9c-4bbb-bffd-f61e666ec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2f5d8-eb31-4047-8075-bf0e2351b4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AC9188-47C3-4291-B5BD-CBF5A6E6AC45}" ma:internalName="TaxCatchAll" ma:showField="CatchAllData" ma:web="{35e35c9c-636f-4744-a336-fb593c87f8f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02f5d8-eb31-4047-8075-bf0e2351b4f3">
      <UserInfo>
        <DisplayName/>
        <AccountId xsi:nil="true"/>
        <AccountType/>
      </UserInfo>
    </SharedWithUsers>
    <MediaLengthInSeconds xmlns="144bf080-214f-403b-a9fc-8e96467922da" xsi:nil="true"/>
    <lcf76f155ced4ddcb4097134ff3c332f xmlns="144bf080-214f-403b-a9fc-8e96467922da">
      <Terms xmlns="http://schemas.microsoft.com/office/infopath/2007/PartnerControls"/>
    </lcf76f155ced4ddcb4097134ff3c332f>
    <TaxCatchAll xmlns="4802f5d8-eb31-4047-8075-bf0e2351b4f3" xsi:nil="true"/>
  </documentManagement>
</p:properties>
</file>

<file path=customXml/itemProps1.xml><?xml version="1.0" encoding="utf-8"?>
<ds:datastoreItem xmlns:ds="http://schemas.openxmlformats.org/officeDocument/2006/customXml" ds:itemID="{4251B92D-4EAF-4AC4-9A9D-2D0AEA66D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C2471-D7DB-4824-938F-C00F27103F44}"/>
</file>

<file path=customXml/itemProps3.xml><?xml version="1.0" encoding="utf-8"?>
<ds:datastoreItem xmlns:ds="http://schemas.openxmlformats.org/officeDocument/2006/customXml" ds:itemID="{D824C412-FC35-46DE-A271-168225D21CC3}">
  <ds:schemaRefs>
    <ds:schemaRef ds:uri="0bd072a6-942f-4c1d-b574-de46bbebd37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7d9b117-79ce-4245-856a-a7d1e912e85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449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 Light</vt:lpstr>
      <vt:lpstr>Avenir Next LT Pro Light</vt:lpstr>
      <vt:lpstr>Calibri</vt:lpstr>
      <vt:lpstr>Calibri Light</vt:lpstr>
      <vt:lpstr>Trebuchet MS</vt:lpstr>
      <vt:lpstr>Office Theme</vt:lpstr>
      <vt:lpstr>PowerPoint Presentation</vt:lpstr>
      <vt:lpstr> Who we are</vt:lpstr>
      <vt:lpstr> Acknowledgements</vt:lpstr>
      <vt:lpstr> The Vision</vt:lpstr>
      <vt:lpstr>Why now</vt:lpstr>
      <vt:lpstr>Why now - Choices in the built environment can last for generations</vt:lpstr>
      <vt:lpstr>Improving outcomes – use is at the centre of the built environment</vt:lpstr>
      <vt:lpstr>Aligned outcomes</vt:lpstr>
      <vt:lpstr>Systems – the ‘system of systems’ working healthily in balance  </vt:lpstr>
      <vt:lpstr>Services - the connection between the outcomes we desire and the systems we use to achieve them </vt:lpstr>
      <vt:lpstr>Enablers</vt:lpstr>
      <vt:lpstr>Enablers – increasing integration </vt:lpstr>
      <vt:lpstr>Enablers – Fourth Industrial Revolution</vt:lpstr>
      <vt:lpstr>Enablers - driving digitalisation</vt:lpstr>
      <vt:lpstr> Realising the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Ahmed,J,Juned,BNG3 R</dc:creator>
  <cp:lastModifiedBy>Alexandra Bolton</cp:lastModifiedBy>
  <cp:revision>11</cp:revision>
  <dcterms:created xsi:type="dcterms:W3CDTF">2021-05-06T10:15:05Z</dcterms:created>
  <dcterms:modified xsi:type="dcterms:W3CDTF">2021-09-21T14:28:38Z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818d02-8d25-4bb9-b27c-e4db64670887_Enabled">
    <vt:lpwstr>true</vt:lpwstr>
  </property>
  <property fmtid="{D5CDD505-2E9C-101B-9397-08002B2CF9AE}" pid="3" name="MSIP_Label_55818d02-8d25-4bb9-b27c-e4db64670887_SetDate">
    <vt:lpwstr>2021-05-06T10:15:05Z</vt:lpwstr>
  </property>
  <property fmtid="{D5CDD505-2E9C-101B-9397-08002B2CF9AE}" pid="4" name="MSIP_Label_55818d02-8d25-4bb9-b27c-e4db64670887_Method">
    <vt:lpwstr>Standard</vt:lpwstr>
  </property>
  <property fmtid="{D5CDD505-2E9C-101B-9397-08002B2CF9AE}" pid="5" name="MSIP_Label_55818d02-8d25-4bb9-b27c-e4db64670887_Name">
    <vt:lpwstr>55818d02-8d25-4bb9-b27c-e4db64670887</vt:lpwstr>
  </property>
  <property fmtid="{D5CDD505-2E9C-101B-9397-08002B2CF9AE}" pid="6" name="MSIP_Label_55818d02-8d25-4bb9-b27c-e4db64670887_SiteId">
    <vt:lpwstr>a7f35688-9c00-4d5e-ba41-29f146377ab0</vt:lpwstr>
  </property>
  <property fmtid="{D5CDD505-2E9C-101B-9397-08002B2CF9AE}" pid="7" name="MSIP_Label_55818d02-8d25-4bb9-b27c-e4db64670887_ActionId">
    <vt:lpwstr>16dd0bf7-992f-414e-b102-f527ed132d3b</vt:lpwstr>
  </property>
  <property fmtid="{D5CDD505-2E9C-101B-9397-08002B2CF9AE}" pid="8" name="MSIP_Label_55818d02-8d25-4bb9-b27c-e4db64670887_ContentBits">
    <vt:lpwstr>0</vt:lpwstr>
  </property>
  <property fmtid="{D5CDD505-2E9C-101B-9397-08002B2CF9AE}" pid="9" name="ContentTypeId">
    <vt:lpwstr>0x0101000B2B6C4C8B62A24E8FF6C1BEB6F9A092</vt:lpwstr>
  </property>
  <property fmtid="{D5CDD505-2E9C-101B-9397-08002B2CF9AE}" pid="10" name="Order">
    <vt:r8>1692100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</Properties>
</file>